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1800"/>
              <a:t>1-2751-00-solde 2020 par catégorie en €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2A-4390-A672-DF5AF8D8A7DF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2A-4390-A672-DF5AF8D8A7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2A-4390-A672-DF5AF8D8A7DF}"/>
              </c:ext>
            </c:extLst>
          </c:dPt>
          <c:dLbls>
            <c:dLbl>
              <c:idx val="0"/>
              <c:layout>
                <c:manualLayout>
                  <c:x val="5.0242265442303168E-2"/>
                  <c:y val="-0.15046343158914033"/>
                </c:manualLayout>
              </c:layout>
              <c:tx>
                <c:rich>
                  <a:bodyPr/>
                  <a:lstStyle/>
                  <a:p>
                    <a:fld id="{E5B54D05-B0F1-4857-BDD1-F23795DF73D6}" type="VALUE">
                      <a:rPr lang="en-US" smtClean="0"/>
                      <a:pPr/>
                      <a:t>[VALEUR]</a:t>
                    </a:fld>
                    <a:r>
                      <a:rPr lang="en-US" dirty="0"/>
                      <a:t>€</a:t>
                    </a:r>
                  </a:p>
                  <a:p>
                    <a:endParaRPr lang="fr-BE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82A-4390-A672-DF5AF8D8A7DF}"/>
                </c:ext>
              </c:extLst>
            </c:dLbl>
            <c:dLbl>
              <c:idx val="1"/>
              <c:layout>
                <c:manualLayout>
                  <c:x val="-1.1288167104111986E-2"/>
                  <c:y val="8.7988480606590841E-2"/>
                </c:manualLayout>
              </c:layout>
              <c:tx>
                <c:rich>
                  <a:bodyPr/>
                  <a:lstStyle/>
                  <a:p>
                    <a:fld id="{CA6B2DC9-481A-4414-BC03-BAFA9CCAB438}" type="VALUE">
                      <a:rPr lang="en-US"/>
                      <a:pPr/>
                      <a:t>[VALEUR]</a:t>
                    </a:fld>
                    <a:r>
                      <a:rPr lang="en-US"/>
                      <a:t>€</a:t>
                    </a:r>
                  </a:p>
                  <a:p>
                    <a:endParaRPr lang="fr-BE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82A-4390-A672-DF5AF8D8A7D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220€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2A-4390-A672-DF5AF8D8A7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'2020'!$D$5:$D$7</c:f>
              <c:strCache>
                <c:ptCount val="3"/>
                <c:pt idx="0">
                  <c:v>Fonctionnement</c:v>
                </c:pt>
                <c:pt idx="1">
                  <c:v>Equipement</c:v>
                </c:pt>
                <c:pt idx="2">
                  <c:v>Autres</c:v>
                </c:pt>
              </c:strCache>
            </c:strRef>
          </c:cat>
          <c:val>
            <c:numRef>
              <c:f>'2020'!$E$5:$E$7</c:f>
              <c:numCache>
                <c:formatCode>"€"#,##0_);[Red]\("€"#,##0\)</c:formatCode>
                <c:ptCount val="3"/>
                <c:pt idx="0">
                  <c:v>25370</c:v>
                </c:pt>
                <c:pt idx="1">
                  <c:v>7790</c:v>
                </c:pt>
                <c:pt idx="2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2A-4390-A672-DF5AF8D8A7D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1800" b="1" u="none" dirty="0"/>
              <a:t>Budget</a:t>
            </a:r>
            <a:r>
              <a:rPr lang="fr-BE" sz="1800" b="1" u="none" baseline="0" dirty="0"/>
              <a:t> 2021: 202942€</a:t>
            </a:r>
            <a:endParaRPr lang="fr-BE" sz="1800" b="1" u="non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dPt>
            <c:idx val="0"/>
            <c:bubble3D val="0"/>
            <c:explosion val="11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95-483C-956F-D77A69DC2507}"/>
              </c:ext>
            </c:extLst>
          </c:dPt>
          <c:dPt>
            <c:idx val="1"/>
            <c:bubble3D val="0"/>
            <c:explosion val="3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95-483C-956F-D77A69DC2507}"/>
              </c:ext>
            </c:extLst>
          </c:dPt>
          <c:dLbls>
            <c:dLbl>
              <c:idx val="0"/>
              <c:layout>
                <c:manualLayout>
                  <c:x val="9.9970970078512203E-2"/>
                  <c:y val="-7.60301807981858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95-483C-956F-D77A69DC2507}"/>
                </c:ext>
              </c:extLst>
            </c:dLbl>
            <c:dLbl>
              <c:idx val="1"/>
              <c:layout>
                <c:manualLayout>
                  <c:x val="-5.0237532808398953E-2"/>
                  <c:y val="3.5923374161563139E-2"/>
                </c:manualLayout>
              </c:layout>
              <c:tx>
                <c:rich>
                  <a:bodyPr/>
                  <a:lstStyle/>
                  <a:p>
                    <a:fld id="{85D48205-420F-4A52-A3BF-9F70CFF9D69B}" type="VALUE">
                      <a:rPr lang="en-US"/>
                      <a:pPr/>
                      <a:t>[VALEUR]</a:t>
                    </a:fld>
                    <a:r>
                      <a:rPr lang="en-US"/>
                      <a:t>€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D95-483C-956F-D77A69DC25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'2021'!$B$4:$B$5</c:f>
              <c:strCache>
                <c:ptCount val="2"/>
                <c:pt idx="0">
                  <c:v>Attribution 2021</c:v>
                </c:pt>
                <c:pt idx="1">
                  <c:v>Solde 2020</c:v>
                </c:pt>
              </c:strCache>
            </c:strRef>
          </c:cat>
          <c:val>
            <c:numRef>
              <c:f>'2021'!$C$4:$C$5</c:f>
              <c:numCache>
                <c:formatCode>General</c:formatCode>
                <c:ptCount val="2"/>
                <c:pt idx="0" formatCode="&quot;€&quot;#,##0_);[Red]\(&quot;€&quot;#,##0\)">
                  <c:v>169561.8</c:v>
                </c:pt>
                <c:pt idx="1">
                  <c:v>33380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95-483C-956F-D77A69DC2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1A7FF2-280C-4F8E-8B40-4D3E03CAB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037467A-6380-479D-8387-37F08C991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6AB6CB-E5F1-4BE6-91C8-60C23DDF7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A86E23-3326-480B-8709-DCA8F3BA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C7234D-7409-4966-94DD-7376CFBA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631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5765E1-6E1D-4C64-BC38-054F554C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0FCD40-47C5-49CC-ACD7-522866043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BE1F8-4586-40D4-86F6-5D4FFBE6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EA80A1-8F98-4AB2-8BFA-6476FF41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FB25A3-B763-4DF6-810E-F655F5A8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923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577C2D-61E1-4D7A-97F8-D1BB27B63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0E0908-F851-4BA6-B186-AD1F6B091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CD9350-442C-4405-82EB-DDC271D5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3A015E-970D-43A3-9A95-9F95AE4A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1CAD23-97A0-4F5D-8324-50EB43EA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811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DBF5EB-4946-4273-BF41-F649BD46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6416C9-684A-4300-8288-5376A2B7B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E01A85-78C2-46AF-98B2-23D3BF9B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659976-2A8E-41AB-B655-672D62E6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6FC17C-C3D9-4669-8F30-021A359EA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674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BF90D1-7B99-4ADA-AB46-0B167F3B3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399775-86C3-4B73-A27B-067BAAF74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02C460-F535-48C2-B8BE-D63CC6C2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88E91A-7F21-4097-BE31-E37EAD80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452935-83F6-4CE4-8A67-627B7F6C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483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22245-EAF9-481C-AEA1-1FF3691A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D9BAEC-66C8-46F4-BD03-CAA38E563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5B42EE-4A3B-426B-82CC-D4CF4D4F3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F14069-5E88-49EA-9F09-576D9E389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30671A-0EE6-484B-8C0B-8ADF6FF5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DC9584-2612-4FFB-94CF-C5E76D3E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022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0764E2-1B70-4E7F-8221-FFD1F0A1D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124512-E341-4BEC-95F5-E79B72B8A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8992EF-E03D-4ECB-B696-0FA50A15B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8C5F70-A7E4-4D03-89D6-B71067AFF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4D4B2F-5CA8-43AF-A9AD-8376ABD8A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6F76B2-7D8F-41F6-87FC-03873188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7FD10DE-6D8C-4005-88CB-7C0E4490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41EAACF-543A-4D69-AAED-7445DCFA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476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FFBCD-77B1-4DF7-B21A-41BB44ABF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D9E96F-AEBC-417A-B306-64FCA35BC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B76A4A-276A-47D9-A6D4-70B32CAE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E64C7D-5828-49C4-A200-2B096801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075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F9B98D8-5F5B-463D-901B-0B1B4E608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5CB7E4-31B6-41DB-9704-BD581704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EF85EB-66BD-42A5-8B4F-F765A1769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505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B88BA3-0380-4334-826A-283D8A125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6F546-0940-435B-A051-681E412FC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1B840B-C822-4CA3-8B62-241777934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B23C40-2546-466D-A7E3-820875B8F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6899A9-B439-48A0-B214-2D7528785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BD4DF7-E3FC-4C14-AD4F-E3FD3903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418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9F6DA-5EEE-4C9B-9343-D8C67D6E0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0AACE73-0B9E-4CC9-A1E2-F4F2322D9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91C771-CBA5-43E3-B7A7-13B5A14F9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ED81BC-FEC4-4B23-8E81-D80B36460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535197-06B9-4074-9385-2569AEAD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4506B7-775E-45EC-933E-5668AFAF7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713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AD3C98-A0E3-4E61-BB0A-67A15A04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8DFA3F-1516-4B78-901F-E8BEC467F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8C2149-74EB-41FE-9DEF-06D918211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5A8F9-20B8-4174-8412-0A520E470F41}" type="datetimeFigureOut">
              <a:rPr lang="fr-BE" smtClean="0"/>
              <a:t>25-01-21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A7E4F4-D74E-4A6B-B2C5-6A6D74BB0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79FD03-0CDD-4927-AA51-55A85A15D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A52F-F296-40D6-9210-41316ACDC9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499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428F7B7-258A-4424-BC7C-158CCEB4DA00}"/>
              </a:ext>
            </a:extLst>
          </p:cNvPr>
          <p:cNvSpPr txBox="1"/>
          <p:nvPr/>
        </p:nvSpPr>
        <p:spPr>
          <a:xfrm>
            <a:off x="503853" y="275253"/>
            <a:ext cx="1108943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BE" sz="2400" b="1" dirty="0"/>
          </a:p>
          <a:p>
            <a:pPr algn="ctr"/>
            <a:r>
              <a:rPr lang="fr-BE" sz="2400" b="1" dirty="0"/>
              <a:t>Réunion URBE – 26/01/2021</a:t>
            </a:r>
          </a:p>
          <a:p>
            <a:endParaRPr lang="fr-BE" sz="2400" b="1" dirty="0"/>
          </a:p>
          <a:p>
            <a:r>
              <a:rPr lang="fr-BE" sz="2000" b="1" dirty="0"/>
              <a:t>Ordre du jour: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Présentation des nouveaux membres (et des anciens pour les nouveaux) (Patrick)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Réorganisation du fonctionnement de l'URBE (Patrick)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Chantiers en cours en 2021 (projet Aqua au 4ème étage), équipements, etc. (Patrick et Sascha)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Budget provisoire 2021 (à valider le 28/01/21) (Patrick)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Nouveaux projets et/ou extension des projets existants (Tous)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Présentation e-</a:t>
            </a:r>
            <a:r>
              <a:rPr lang="fr-FR" sz="2000" dirty="0" err="1"/>
              <a:t>Biom</a:t>
            </a:r>
            <a:r>
              <a:rPr lang="fr-FR" sz="2000" dirty="0"/>
              <a:t> (personnel, équipement, locaux) (Nicolas)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Autres points à la demande du staff URBE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Intervention du directeur du département (Frédéric)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000" dirty="0"/>
              <a:t>Divers</a:t>
            </a:r>
          </a:p>
          <a:p>
            <a:endParaRPr lang="fr-BE" sz="2400" b="1" dirty="0"/>
          </a:p>
        </p:txBody>
      </p:sp>
    </p:spTree>
    <p:extLst>
      <p:ext uri="{BB962C8B-B14F-4D97-AF65-F5344CB8AC3E}">
        <p14:creationId xmlns:p14="http://schemas.microsoft.com/office/powerpoint/2010/main" val="94033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04D1F1D-4FFF-4C32-B67F-5E72A00DA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36013"/>
              </p:ext>
            </p:extLst>
          </p:nvPr>
        </p:nvGraphicFramePr>
        <p:xfrm>
          <a:off x="1031811" y="871979"/>
          <a:ext cx="10128378" cy="5505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7069">
                  <a:extLst>
                    <a:ext uri="{9D8B030D-6E8A-4147-A177-3AD203B41FA5}">
                      <a16:colId xmlns:a16="http://schemas.microsoft.com/office/drawing/2014/main" val="1031786163"/>
                    </a:ext>
                  </a:extLst>
                </a:gridCol>
                <a:gridCol w="1525797">
                  <a:extLst>
                    <a:ext uri="{9D8B030D-6E8A-4147-A177-3AD203B41FA5}">
                      <a16:colId xmlns:a16="http://schemas.microsoft.com/office/drawing/2014/main" val="2699425214"/>
                    </a:ext>
                  </a:extLst>
                </a:gridCol>
                <a:gridCol w="755634">
                  <a:extLst>
                    <a:ext uri="{9D8B030D-6E8A-4147-A177-3AD203B41FA5}">
                      <a16:colId xmlns:a16="http://schemas.microsoft.com/office/drawing/2014/main" val="251781102"/>
                    </a:ext>
                  </a:extLst>
                </a:gridCol>
                <a:gridCol w="900945">
                  <a:extLst>
                    <a:ext uri="{9D8B030D-6E8A-4147-A177-3AD203B41FA5}">
                      <a16:colId xmlns:a16="http://schemas.microsoft.com/office/drawing/2014/main" val="800709253"/>
                    </a:ext>
                  </a:extLst>
                </a:gridCol>
                <a:gridCol w="900945">
                  <a:extLst>
                    <a:ext uri="{9D8B030D-6E8A-4147-A177-3AD203B41FA5}">
                      <a16:colId xmlns:a16="http://schemas.microsoft.com/office/drawing/2014/main" val="2978371725"/>
                    </a:ext>
                  </a:extLst>
                </a:gridCol>
                <a:gridCol w="900945">
                  <a:extLst>
                    <a:ext uri="{9D8B030D-6E8A-4147-A177-3AD203B41FA5}">
                      <a16:colId xmlns:a16="http://schemas.microsoft.com/office/drawing/2014/main" val="913004817"/>
                    </a:ext>
                  </a:extLst>
                </a:gridCol>
                <a:gridCol w="1177043">
                  <a:extLst>
                    <a:ext uri="{9D8B030D-6E8A-4147-A177-3AD203B41FA5}">
                      <a16:colId xmlns:a16="http://schemas.microsoft.com/office/drawing/2014/main" val="501023905"/>
                    </a:ext>
                  </a:extLst>
                </a:gridCol>
              </a:tblGrid>
              <a:tr h="470474">
                <a:tc>
                  <a:txBody>
                    <a:bodyPr/>
                    <a:lstStyle/>
                    <a:p>
                      <a:pPr algn="l" fontAlgn="ctr"/>
                      <a:r>
                        <a:rPr lang="fr-BE" sz="1400" b="1" u="none" strike="noStrike" dirty="0">
                          <a:effectLst/>
                        </a:rPr>
                        <a:t>Tâches à reprendre </a:t>
                      </a:r>
                      <a:endParaRPr lang="fr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1" u="none" strike="noStrike" dirty="0">
                          <a:effectLst/>
                        </a:rPr>
                        <a:t>Fréquence </a:t>
                      </a:r>
                      <a:endParaRPr lang="fr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1" u="none" strike="noStrike" dirty="0">
                          <a:effectLst/>
                        </a:rPr>
                        <a:t>Françoise </a:t>
                      </a:r>
                      <a:r>
                        <a:rPr lang="fr-BE" sz="1400" b="1" u="none" strike="noStrike" dirty="0" err="1">
                          <a:effectLst/>
                        </a:rPr>
                        <a:t>Lonnoy</a:t>
                      </a:r>
                      <a:endParaRPr lang="fr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1" u="none" strike="noStrike" dirty="0">
                          <a:effectLst/>
                        </a:rPr>
                        <a:t>Remplaçant technicien URBE</a:t>
                      </a:r>
                      <a:endParaRPr lang="fr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1" u="none" strike="noStrike" dirty="0">
                          <a:effectLst/>
                        </a:rPr>
                        <a:t>Jeremy Berthe</a:t>
                      </a:r>
                      <a:endParaRPr lang="fr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1" u="none" strike="noStrike" dirty="0">
                          <a:effectLst/>
                        </a:rPr>
                        <a:t>Remplaçant technicien KVD-ULB</a:t>
                      </a:r>
                      <a:endParaRPr lang="fr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1" u="none" strike="noStrike" dirty="0">
                          <a:effectLst/>
                        </a:rPr>
                        <a:t>Autres</a:t>
                      </a:r>
                      <a:endParaRPr lang="fr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1510109767"/>
                  </a:ext>
                </a:extLst>
              </a:tr>
              <a:tr h="229299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 dirty="0">
                          <a:effectLst/>
                        </a:rPr>
                        <a:t>Courrier entrant et sortant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1x/jour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 dirty="0">
                          <a:effectLst/>
                        </a:rPr>
                        <a:t> 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1453296767"/>
                  </a:ext>
                </a:extLst>
              </a:tr>
              <a:tr h="229299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Commandes et suivi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1x/sem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Pierre Cambier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3310098455"/>
                  </a:ext>
                </a:extLst>
              </a:tr>
              <a:tr h="229299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Facturation et suivi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1x/sem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 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22803718"/>
                  </a:ext>
                </a:extLst>
              </a:tr>
              <a:tr h="22929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Gestion du 1-2751-00 et 4-9466-30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1x/mois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 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3612744350"/>
                  </a:ext>
                </a:extLst>
              </a:tr>
              <a:tr h="22929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Mise à jour du welcome pack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1x/mois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3141204303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Gestion des clefs arrivants/sortants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Quand nécessaire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4153735796"/>
                  </a:ext>
                </a:extLst>
              </a:tr>
              <a:tr h="229299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Accueil des nouveaux arrivants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1x/mois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3587711687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Mise à jour mailing liste urbe@unamur.be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1x/mois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3898403048"/>
                  </a:ext>
                </a:extLst>
              </a:tr>
              <a:tr h="229299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 dirty="0">
                          <a:effectLst/>
                        </a:rPr>
                        <a:t>Commission informatique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1x/an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 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 dirty="0">
                          <a:effectLst/>
                        </a:rPr>
                        <a:t>Pierre Cambier + Jérôme Lambert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818621795"/>
                  </a:ext>
                </a:extLst>
              </a:tr>
              <a:tr h="43604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Gestion photocopieuses Ricoh + achat cartouches + économat administratif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Quand nécessaire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2275460269"/>
                  </a:ext>
                </a:extLst>
              </a:tr>
              <a:tr h="81194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Gestion administrative générale (demande d'autorisation AFMPS, gestion ordinateur commun et rétro-projecteur, suivi des dossiers "chantiers",réalisation des factures vers l'extérieur-ebiom, bailleur de fond,...)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 dirty="0">
                          <a:effectLst/>
                        </a:rPr>
                        <a:t>Quand nécessaire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2362644716"/>
                  </a:ext>
                </a:extLst>
              </a:tr>
              <a:tr h="229299"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Envoyer des colis DHL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3100265892"/>
                  </a:ext>
                </a:extLst>
              </a:tr>
              <a:tr h="36086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Gestion offres et comptes fournisseurs/représentants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1x/an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>
                          <a:effectLst/>
                        </a:rPr>
                        <a:t> </a:t>
                      </a:r>
                      <a:endParaRPr lang="fr-B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 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>
                          <a:effectLst/>
                        </a:rPr>
                        <a:t>Pierre Cambier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3288470407"/>
                  </a:ext>
                </a:extLst>
              </a:tr>
              <a:tr h="4353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</a:rPr>
                        <a:t>Gestion de certains laboratoires: stocks, problèmes techniques,... (</a:t>
                      </a:r>
                      <a:r>
                        <a:rPr lang="fr-FR" sz="1200" u="none" strike="noStrike" dirty="0" err="1">
                          <a:effectLst/>
                        </a:rPr>
                        <a:t>ecomol</a:t>
                      </a:r>
                      <a:r>
                        <a:rPr lang="fr-FR" sz="1200" u="none" strike="noStrike" dirty="0">
                          <a:effectLst/>
                        </a:rPr>
                        <a:t>-ESA, crisprCAS9-212, chambre noire,…)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200" u="none" strike="noStrike">
                          <a:effectLst/>
                        </a:rPr>
                        <a:t>1x/mois</a:t>
                      </a:r>
                      <a:endParaRPr lang="fr-B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 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x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 dirty="0">
                          <a:effectLst/>
                        </a:rPr>
                        <a:t> 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u="none" strike="noStrike" dirty="0">
                          <a:effectLst/>
                        </a:rPr>
                        <a:t> </a:t>
                      </a:r>
                      <a:endParaRPr lang="fr-B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78" marR="2978" marT="2978" marB="0" anchor="ctr"/>
                </a:tc>
                <a:extLst>
                  <a:ext uri="{0D108BD9-81ED-4DB2-BD59-A6C34878D82A}">
                    <a16:rowId xmlns:a16="http://schemas.microsoft.com/office/drawing/2014/main" val="140706911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0318BF6F-9845-4431-9C47-3375B18C7AF9}"/>
              </a:ext>
            </a:extLst>
          </p:cNvPr>
          <p:cNvSpPr txBox="1"/>
          <p:nvPr/>
        </p:nvSpPr>
        <p:spPr>
          <a:xfrm>
            <a:off x="2801516" y="228600"/>
            <a:ext cx="6036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err="1"/>
              <a:t>Reorganisation</a:t>
            </a:r>
            <a:r>
              <a:rPr lang="fr-BE" sz="2400" b="1" dirty="0"/>
              <a:t> des taches de Julie </a:t>
            </a:r>
            <a:r>
              <a:rPr lang="fr-BE" sz="2400" b="1" dirty="0" err="1"/>
              <a:t>Virgo</a:t>
            </a:r>
            <a:endParaRPr lang="fr-BE" sz="2400" b="1" dirty="0"/>
          </a:p>
        </p:txBody>
      </p:sp>
    </p:spTree>
    <p:extLst>
      <p:ext uri="{BB962C8B-B14F-4D97-AF65-F5344CB8AC3E}">
        <p14:creationId xmlns:p14="http://schemas.microsoft.com/office/powerpoint/2010/main" val="414903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04095D3-1991-447C-AE94-DBDF117CE7EB}"/>
              </a:ext>
            </a:extLst>
          </p:cNvPr>
          <p:cNvSpPr txBox="1"/>
          <p:nvPr/>
        </p:nvSpPr>
        <p:spPr>
          <a:xfrm>
            <a:off x="2518690" y="971757"/>
            <a:ext cx="6831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1-2751-00: Solde 2020 au 20-01-21 </a:t>
            </a:r>
            <a:r>
              <a:rPr lang="fr-BE" sz="2400" dirty="0">
                <a:sym typeface="Wingdings" panose="05000000000000000000" pitchFamily="2" charset="2"/>
              </a:rPr>
              <a:t> </a:t>
            </a:r>
            <a:r>
              <a:rPr lang="fr-BE" sz="2400" b="1" dirty="0">
                <a:sym typeface="Wingdings" panose="05000000000000000000" pitchFamily="2" charset="2"/>
              </a:rPr>
              <a:t>33380 €</a:t>
            </a:r>
            <a:endParaRPr lang="fr-BE" sz="2400" b="1" dirty="0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6EE0D32B-B49E-40D7-BAD7-D0181D062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80339"/>
              </p:ext>
            </p:extLst>
          </p:nvPr>
        </p:nvGraphicFramePr>
        <p:xfrm>
          <a:off x="226206" y="2107092"/>
          <a:ext cx="6489576" cy="3393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5315F803-930C-4C99-A316-4B689EF92D0A}"/>
              </a:ext>
            </a:extLst>
          </p:cNvPr>
          <p:cNvSpPr txBox="1"/>
          <p:nvPr/>
        </p:nvSpPr>
        <p:spPr>
          <a:xfrm>
            <a:off x="6405840" y="2252385"/>
            <a:ext cx="4445936" cy="35855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2000" b="1" dirty="0"/>
              <a:t>Détail fonctionnement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/>
              <a:t>7300€ : enveloppe WALPHY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/>
              <a:t>3550€: </a:t>
            </a:r>
            <a:r>
              <a:rPr lang="fr-BE" dirty="0" err="1"/>
              <a:t>TPs</a:t>
            </a:r>
            <a:endParaRPr lang="fr-BE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/>
              <a:t>700€: enveloppe budget didactique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/>
              <a:t>3000€: enveloppe PK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/>
              <a:t>4000€: enveloppe FS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/>
              <a:t>3450€: enveloppe FDL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b="1" dirty="0">
                <a:solidFill>
                  <a:srgbClr val="FF0000"/>
                </a:solidFill>
              </a:rPr>
              <a:t>3370€: enveloppe commun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3782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C02DD69D-06CC-4561-8474-05A1AB81EC8B}"/>
              </a:ext>
            </a:extLst>
          </p:cNvPr>
          <p:cNvSpPr txBox="1"/>
          <p:nvPr/>
        </p:nvSpPr>
        <p:spPr>
          <a:xfrm>
            <a:off x="0" y="556801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/>
              <a:t>1-2751-00: Budget 2021 </a:t>
            </a:r>
            <a:r>
              <a:rPr lang="fr-BE" dirty="0">
                <a:sym typeface="Wingdings" panose="05000000000000000000" pitchFamily="2" charset="2"/>
              </a:rPr>
              <a:t>= Attribution 2021 (réduction de 10% par rapport à 2020) + Solde 2020</a:t>
            </a:r>
            <a:endParaRPr lang="fr-BE" dirty="0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48FF6B27-2386-48C0-89FC-7F65A59816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23348"/>
              </p:ext>
            </p:extLst>
          </p:nvPr>
        </p:nvGraphicFramePr>
        <p:xfrm>
          <a:off x="-333696" y="1236496"/>
          <a:ext cx="4257676" cy="4619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oupe 13">
            <a:extLst>
              <a:ext uri="{FF2B5EF4-FFF2-40B4-BE49-F238E27FC236}">
                <a16:creationId xmlns:a16="http://schemas.microsoft.com/office/drawing/2014/main" id="{62F99F6F-C330-4B53-A9B5-5CD7EEA5AB2F}"/>
              </a:ext>
            </a:extLst>
          </p:cNvPr>
          <p:cNvGrpSpPr/>
          <p:nvPr/>
        </p:nvGrpSpPr>
        <p:grpSpPr>
          <a:xfrm>
            <a:off x="3957824" y="1236496"/>
            <a:ext cx="5370386" cy="5051425"/>
            <a:chOff x="3951414" y="923924"/>
            <a:chExt cx="5370386" cy="5051425"/>
          </a:xfrm>
        </p:grpSpPr>
        <p:graphicFrame>
          <p:nvGraphicFramePr>
            <p:cNvPr id="10" name="Objet 9">
              <a:extLst>
                <a:ext uri="{FF2B5EF4-FFF2-40B4-BE49-F238E27FC236}">
                  <a16:creationId xmlns:a16="http://schemas.microsoft.com/office/drawing/2014/main" id="{D8843546-49B3-4F47-B0E7-7FC56E0B59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213999"/>
                </p:ext>
              </p:extLst>
            </p:nvPr>
          </p:nvGraphicFramePr>
          <p:xfrm>
            <a:off x="3951414" y="923924"/>
            <a:ext cx="5370386" cy="5051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name="Worksheet" r:id="rId4" imgW="7056191" imgH="6637130" progId="Excel.Sheet.12">
                    <p:embed/>
                  </p:oleObj>
                </mc:Choice>
                <mc:Fallback>
                  <p:oleObj name="Worksheet" r:id="rId4" imgW="7056191" imgH="6637130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951414" y="923924"/>
                          <a:ext cx="5370386" cy="50514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AF072235-0361-457C-AFCB-8E3AB77160EA}"/>
                </a:ext>
              </a:extLst>
            </p:cNvPr>
            <p:cNvSpPr/>
            <p:nvPr/>
          </p:nvSpPr>
          <p:spPr>
            <a:xfrm>
              <a:off x="8642350" y="2595959"/>
              <a:ext cx="679450" cy="15240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01A895A7-925F-41DD-B8BF-9C92B0D4FCF6}"/>
              </a:ext>
            </a:extLst>
          </p:cNvPr>
          <p:cNvSpPr txBox="1"/>
          <p:nvPr/>
        </p:nvSpPr>
        <p:spPr>
          <a:xfrm>
            <a:off x="9379529" y="2485677"/>
            <a:ext cx="27316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err="1">
                <a:solidFill>
                  <a:srgbClr val="FF0000"/>
                </a:solidFill>
              </a:rPr>
              <a:t>Walphy</a:t>
            </a:r>
            <a:r>
              <a:rPr lang="fr-BE" sz="1400" b="1" dirty="0">
                <a:solidFill>
                  <a:srgbClr val="FF0000"/>
                </a:solidFill>
              </a:rPr>
              <a:t>:</a:t>
            </a:r>
            <a:r>
              <a:rPr lang="fr-BE" sz="1400" dirty="0">
                <a:solidFill>
                  <a:srgbClr val="FF0000"/>
                </a:solidFill>
              </a:rPr>
              <a:t> </a:t>
            </a:r>
            <a:r>
              <a:rPr lang="fr-BE" sz="1400" dirty="0">
                <a:solidFill>
                  <a:schemeClr val="accent6">
                    <a:lumMod val="75000"/>
                  </a:schemeClr>
                </a:solidFill>
              </a:rPr>
              <a:t>7304</a:t>
            </a:r>
            <a:r>
              <a:rPr lang="fr-BE" sz="1400" dirty="0">
                <a:solidFill>
                  <a:schemeClr val="accent1">
                    <a:lumMod val="75000"/>
                  </a:schemeClr>
                </a:solidFill>
              </a:rPr>
              <a:t>+0 </a:t>
            </a:r>
            <a:r>
              <a:rPr lang="fr-BE" sz="1400" dirty="0">
                <a:solidFill>
                  <a:srgbClr val="FF0000"/>
                </a:solidFill>
              </a:rPr>
              <a:t>=7304€</a:t>
            </a:r>
          </a:p>
          <a:p>
            <a:r>
              <a:rPr lang="fr-BE" sz="1400" b="1" dirty="0" err="1">
                <a:solidFill>
                  <a:srgbClr val="FF0000"/>
                </a:solidFill>
              </a:rPr>
              <a:t>TPs</a:t>
            </a:r>
            <a:r>
              <a:rPr lang="fr-BE" sz="1400" b="1" dirty="0">
                <a:solidFill>
                  <a:srgbClr val="FF0000"/>
                </a:solidFill>
              </a:rPr>
              <a:t>:</a:t>
            </a:r>
            <a:r>
              <a:rPr lang="fr-BE" sz="1400" dirty="0">
                <a:solidFill>
                  <a:srgbClr val="FF0000"/>
                </a:solidFill>
              </a:rPr>
              <a:t> </a:t>
            </a:r>
            <a:r>
              <a:rPr lang="fr-BE" sz="1400" dirty="0">
                <a:solidFill>
                  <a:schemeClr val="accent6">
                    <a:lumMod val="75000"/>
                  </a:schemeClr>
                </a:solidFill>
              </a:rPr>
              <a:t>3550</a:t>
            </a:r>
            <a:r>
              <a:rPr lang="fr-BE" sz="1400" dirty="0">
                <a:solidFill>
                  <a:schemeClr val="accent1">
                    <a:lumMod val="75000"/>
                  </a:schemeClr>
                </a:solidFill>
              </a:rPr>
              <a:t>+5000 </a:t>
            </a:r>
            <a:r>
              <a:rPr lang="fr-BE" sz="1400" dirty="0">
                <a:solidFill>
                  <a:srgbClr val="FF0000"/>
                </a:solidFill>
              </a:rPr>
              <a:t>= 8550€</a:t>
            </a:r>
          </a:p>
          <a:p>
            <a:r>
              <a:rPr lang="fr-BE" sz="1400" b="1" dirty="0">
                <a:solidFill>
                  <a:srgbClr val="FF0000"/>
                </a:solidFill>
              </a:rPr>
              <a:t>Stages:</a:t>
            </a:r>
            <a:r>
              <a:rPr lang="fr-BE" sz="1400" dirty="0">
                <a:solidFill>
                  <a:srgbClr val="FF0000"/>
                </a:solidFill>
              </a:rPr>
              <a:t> </a:t>
            </a:r>
            <a:r>
              <a:rPr lang="fr-BE" sz="1400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fr-BE" sz="1400" dirty="0">
                <a:solidFill>
                  <a:schemeClr val="accent5">
                    <a:lumMod val="50000"/>
                  </a:schemeClr>
                </a:solidFill>
              </a:rPr>
              <a:t>+20000 </a:t>
            </a:r>
            <a:r>
              <a:rPr lang="fr-BE" sz="1400" dirty="0">
                <a:solidFill>
                  <a:srgbClr val="FF0000"/>
                </a:solidFill>
              </a:rPr>
              <a:t>=20000€</a:t>
            </a:r>
          </a:p>
          <a:p>
            <a:r>
              <a:rPr lang="fr-BE" sz="1400" b="1" dirty="0">
                <a:solidFill>
                  <a:srgbClr val="FF0000"/>
                </a:solidFill>
              </a:rPr>
              <a:t>Didactique: </a:t>
            </a:r>
            <a:r>
              <a:rPr lang="fr-BE" sz="1400" dirty="0">
                <a:solidFill>
                  <a:schemeClr val="accent6">
                    <a:lumMod val="75000"/>
                  </a:schemeClr>
                </a:solidFill>
              </a:rPr>
              <a:t>700</a:t>
            </a:r>
            <a:r>
              <a:rPr lang="fr-BE" sz="1400" dirty="0">
                <a:solidFill>
                  <a:schemeClr val="accent1">
                    <a:lumMod val="75000"/>
                  </a:schemeClr>
                </a:solidFill>
              </a:rPr>
              <a:t>+ 0 </a:t>
            </a:r>
            <a:r>
              <a:rPr lang="fr-BE" sz="1400" dirty="0">
                <a:solidFill>
                  <a:srgbClr val="FF0000"/>
                </a:solidFill>
              </a:rPr>
              <a:t>=700€</a:t>
            </a:r>
          </a:p>
          <a:p>
            <a:r>
              <a:rPr lang="fr-BE" sz="1400" b="1" dirty="0">
                <a:solidFill>
                  <a:srgbClr val="FF0000"/>
                </a:solidFill>
              </a:rPr>
              <a:t>Équipe PK:</a:t>
            </a:r>
            <a:r>
              <a:rPr lang="fr-BE" sz="1400" dirty="0">
                <a:solidFill>
                  <a:srgbClr val="FF0000"/>
                </a:solidFill>
              </a:rPr>
              <a:t> </a:t>
            </a:r>
            <a:r>
              <a:rPr lang="fr-BE" sz="1400" dirty="0">
                <a:solidFill>
                  <a:schemeClr val="accent6">
                    <a:lumMod val="75000"/>
                  </a:schemeClr>
                </a:solidFill>
              </a:rPr>
              <a:t>3000</a:t>
            </a:r>
            <a:r>
              <a:rPr lang="fr-BE" sz="1400" dirty="0">
                <a:solidFill>
                  <a:schemeClr val="accent1">
                    <a:lumMod val="75000"/>
                  </a:schemeClr>
                </a:solidFill>
              </a:rPr>
              <a:t>+15000 </a:t>
            </a:r>
            <a:r>
              <a:rPr lang="fr-BE" sz="1400" dirty="0">
                <a:solidFill>
                  <a:srgbClr val="FF0000"/>
                </a:solidFill>
              </a:rPr>
              <a:t>= 18000€</a:t>
            </a:r>
          </a:p>
          <a:p>
            <a:r>
              <a:rPr lang="fr-BE" sz="1400" b="1" dirty="0">
                <a:solidFill>
                  <a:srgbClr val="FF0000"/>
                </a:solidFill>
              </a:rPr>
              <a:t>Équipe KVD: </a:t>
            </a:r>
            <a:r>
              <a:rPr lang="fr-BE" sz="1400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fr-BE" sz="1400" dirty="0">
                <a:solidFill>
                  <a:schemeClr val="accent1">
                    <a:lumMod val="75000"/>
                  </a:schemeClr>
                </a:solidFill>
              </a:rPr>
              <a:t>+8000 </a:t>
            </a:r>
            <a:r>
              <a:rPr lang="fr-BE" sz="1400" dirty="0">
                <a:solidFill>
                  <a:srgbClr val="FF0000"/>
                </a:solidFill>
              </a:rPr>
              <a:t>= 8000€</a:t>
            </a:r>
          </a:p>
          <a:p>
            <a:r>
              <a:rPr lang="fr-BE" sz="1400" b="1" dirty="0">
                <a:solidFill>
                  <a:srgbClr val="FF0000"/>
                </a:solidFill>
              </a:rPr>
              <a:t>Équipe FS: </a:t>
            </a:r>
            <a:r>
              <a:rPr lang="fr-BE" sz="1400" dirty="0">
                <a:solidFill>
                  <a:schemeClr val="accent6">
                    <a:lumMod val="75000"/>
                  </a:schemeClr>
                </a:solidFill>
              </a:rPr>
              <a:t>4000</a:t>
            </a:r>
            <a:r>
              <a:rPr lang="fr-BE" sz="1400" dirty="0">
                <a:solidFill>
                  <a:schemeClr val="accent1">
                    <a:lumMod val="75000"/>
                  </a:schemeClr>
                </a:solidFill>
              </a:rPr>
              <a:t>+14000 </a:t>
            </a:r>
            <a:r>
              <a:rPr lang="fr-BE" sz="1400" dirty="0">
                <a:solidFill>
                  <a:srgbClr val="FF0000"/>
                </a:solidFill>
              </a:rPr>
              <a:t>=18000€</a:t>
            </a:r>
          </a:p>
          <a:p>
            <a:r>
              <a:rPr lang="fr-BE" sz="1400" b="1" dirty="0">
                <a:solidFill>
                  <a:srgbClr val="FF0000"/>
                </a:solidFill>
              </a:rPr>
              <a:t>Équipe FDL: </a:t>
            </a:r>
            <a:r>
              <a:rPr lang="fr-BE" sz="1400" dirty="0">
                <a:solidFill>
                  <a:schemeClr val="accent6">
                    <a:lumMod val="75000"/>
                  </a:schemeClr>
                </a:solidFill>
              </a:rPr>
              <a:t>3450</a:t>
            </a:r>
            <a:r>
              <a:rPr lang="fr-BE" sz="1400" dirty="0">
                <a:solidFill>
                  <a:schemeClr val="accent1">
                    <a:lumMod val="75000"/>
                  </a:schemeClr>
                </a:solidFill>
              </a:rPr>
              <a:t>+12000 </a:t>
            </a:r>
            <a:r>
              <a:rPr lang="fr-BE" sz="1400" dirty="0">
                <a:solidFill>
                  <a:srgbClr val="FF0000"/>
                </a:solidFill>
              </a:rPr>
              <a:t>=15450€</a:t>
            </a:r>
          </a:p>
          <a:p>
            <a:endParaRPr lang="fr-BE" sz="1400" dirty="0">
              <a:solidFill>
                <a:srgbClr val="FF0000"/>
              </a:solidFill>
            </a:endParaRPr>
          </a:p>
          <a:p>
            <a:r>
              <a:rPr lang="fr-BE" sz="1400" b="1" dirty="0">
                <a:solidFill>
                  <a:srgbClr val="FF0000"/>
                </a:solidFill>
              </a:rPr>
              <a:t>Commun: </a:t>
            </a:r>
            <a:r>
              <a:rPr lang="fr-BE" sz="1400" dirty="0">
                <a:solidFill>
                  <a:schemeClr val="accent6">
                    <a:lumMod val="75000"/>
                  </a:schemeClr>
                </a:solidFill>
              </a:rPr>
              <a:t>3370</a:t>
            </a:r>
            <a:r>
              <a:rPr lang="fr-BE" sz="1400" dirty="0">
                <a:solidFill>
                  <a:schemeClr val="accent1">
                    <a:lumMod val="75000"/>
                  </a:schemeClr>
                </a:solidFill>
              </a:rPr>
              <a:t>+29968 </a:t>
            </a:r>
            <a:r>
              <a:rPr lang="fr-BE" sz="1400" dirty="0">
                <a:solidFill>
                  <a:srgbClr val="FF0000"/>
                </a:solidFill>
              </a:rPr>
              <a:t>=33338€</a:t>
            </a:r>
          </a:p>
        </p:txBody>
      </p:sp>
    </p:spTree>
    <p:extLst>
      <p:ext uri="{BB962C8B-B14F-4D97-AF65-F5344CB8AC3E}">
        <p14:creationId xmlns:p14="http://schemas.microsoft.com/office/powerpoint/2010/main" val="172659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5A9D692-D688-4A57-BEC0-E166B6983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94265"/>
              </p:ext>
            </p:extLst>
          </p:nvPr>
        </p:nvGraphicFramePr>
        <p:xfrm>
          <a:off x="371670" y="293342"/>
          <a:ext cx="11448660" cy="6356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5643">
                  <a:extLst>
                    <a:ext uri="{9D8B030D-6E8A-4147-A177-3AD203B41FA5}">
                      <a16:colId xmlns:a16="http://schemas.microsoft.com/office/drawing/2014/main" val="1968531156"/>
                    </a:ext>
                  </a:extLst>
                </a:gridCol>
                <a:gridCol w="917187">
                  <a:extLst>
                    <a:ext uri="{9D8B030D-6E8A-4147-A177-3AD203B41FA5}">
                      <a16:colId xmlns:a16="http://schemas.microsoft.com/office/drawing/2014/main" val="913834115"/>
                    </a:ext>
                  </a:extLst>
                </a:gridCol>
                <a:gridCol w="625846">
                  <a:extLst>
                    <a:ext uri="{9D8B030D-6E8A-4147-A177-3AD203B41FA5}">
                      <a16:colId xmlns:a16="http://schemas.microsoft.com/office/drawing/2014/main" val="2569138912"/>
                    </a:ext>
                  </a:extLst>
                </a:gridCol>
                <a:gridCol w="140276">
                  <a:extLst>
                    <a:ext uri="{9D8B030D-6E8A-4147-A177-3AD203B41FA5}">
                      <a16:colId xmlns:a16="http://schemas.microsoft.com/office/drawing/2014/main" val="2645325096"/>
                    </a:ext>
                  </a:extLst>
                </a:gridCol>
                <a:gridCol w="1186949">
                  <a:extLst>
                    <a:ext uri="{9D8B030D-6E8A-4147-A177-3AD203B41FA5}">
                      <a16:colId xmlns:a16="http://schemas.microsoft.com/office/drawing/2014/main" val="1790888029"/>
                    </a:ext>
                  </a:extLst>
                </a:gridCol>
                <a:gridCol w="917187">
                  <a:extLst>
                    <a:ext uri="{9D8B030D-6E8A-4147-A177-3AD203B41FA5}">
                      <a16:colId xmlns:a16="http://schemas.microsoft.com/office/drawing/2014/main" val="1017517450"/>
                    </a:ext>
                  </a:extLst>
                </a:gridCol>
                <a:gridCol w="625846">
                  <a:extLst>
                    <a:ext uri="{9D8B030D-6E8A-4147-A177-3AD203B41FA5}">
                      <a16:colId xmlns:a16="http://schemas.microsoft.com/office/drawing/2014/main" val="2672426665"/>
                    </a:ext>
                  </a:extLst>
                </a:gridCol>
                <a:gridCol w="151067">
                  <a:extLst>
                    <a:ext uri="{9D8B030D-6E8A-4147-A177-3AD203B41FA5}">
                      <a16:colId xmlns:a16="http://schemas.microsoft.com/office/drawing/2014/main" val="2281519364"/>
                    </a:ext>
                  </a:extLst>
                </a:gridCol>
                <a:gridCol w="1165367">
                  <a:extLst>
                    <a:ext uri="{9D8B030D-6E8A-4147-A177-3AD203B41FA5}">
                      <a16:colId xmlns:a16="http://schemas.microsoft.com/office/drawing/2014/main" val="4058328333"/>
                    </a:ext>
                  </a:extLst>
                </a:gridCol>
                <a:gridCol w="917187">
                  <a:extLst>
                    <a:ext uri="{9D8B030D-6E8A-4147-A177-3AD203B41FA5}">
                      <a16:colId xmlns:a16="http://schemas.microsoft.com/office/drawing/2014/main" val="4126796342"/>
                    </a:ext>
                  </a:extLst>
                </a:gridCol>
                <a:gridCol w="625846">
                  <a:extLst>
                    <a:ext uri="{9D8B030D-6E8A-4147-A177-3AD203B41FA5}">
                      <a16:colId xmlns:a16="http://schemas.microsoft.com/office/drawing/2014/main" val="2390220003"/>
                    </a:ext>
                  </a:extLst>
                </a:gridCol>
                <a:gridCol w="194229">
                  <a:extLst>
                    <a:ext uri="{9D8B030D-6E8A-4147-A177-3AD203B41FA5}">
                      <a16:colId xmlns:a16="http://schemas.microsoft.com/office/drawing/2014/main" val="1655942117"/>
                    </a:ext>
                  </a:extLst>
                </a:gridCol>
                <a:gridCol w="1132997">
                  <a:extLst>
                    <a:ext uri="{9D8B030D-6E8A-4147-A177-3AD203B41FA5}">
                      <a16:colId xmlns:a16="http://schemas.microsoft.com/office/drawing/2014/main" val="534259206"/>
                    </a:ext>
                  </a:extLst>
                </a:gridCol>
                <a:gridCol w="917187">
                  <a:extLst>
                    <a:ext uri="{9D8B030D-6E8A-4147-A177-3AD203B41FA5}">
                      <a16:colId xmlns:a16="http://schemas.microsoft.com/office/drawing/2014/main" val="2701115167"/>
                    </a:ext>
                  </a:extLst>
                </a:gridCol>
                <a:gridCol w="625846">
                  <a:extLst>
                    <a:ext uri="{9D8B030D-6E8A-4147-A177-3AD203B41FA5}">
                      <a16:colId xmlns:a16="http://schemas.microsoft.com/office/drawing/2014/main" val="4267519763"/>
                    </a:ext>
                  </a:extLst>
                </a:gridCol>
              </a:tblGrid>
              <a:tr h="16964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BE" sz="1800" b="1" u="none" strike="noStrike" dirty="0">
                          <a:effectLst/>
                        </a:rPr>
                        <a:t>Attribution Budget 2021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368613630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1782336071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3404091236"/>
                  </a:ext>
                </a:extLst>
              </a:tr>
              <a:tr h="169642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fr-BE" sz="1500" b="1" u="none" strike="noStrike" dirty="0">
                          <a:effectLst/>
                        </a:rPr>
                        <a:t>Patrick Kestemont</a:t>
                      </a:r>
                      <a:endParaRPr lang="fr-BE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fr-BE" sz="1500" b="1" u="none" strike="noStrike" dirty="0">
                          <a:effectLst/>
                        </a:rPr>
                        <a:t>Karine Van </a:t>
                      </a:r>
                      <a:r>
                        <a:rPr lang="fr-BE" sz="1500" b="1" u="none" strike="noStrike" dirty="0" err="1">
                          <a:effectLst/>
                        </a:rPr>
                        <a:t>Doninck</a:t>
                      </a:r>
                      <a:endParaRPr lang="fr-BE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fr-BE" sz="1500" b="1" u="none" strike="noStrike">
                          <a:effectLst/>
                        </a:rPr>
                        <a:t>Frederic Silvestre</a:t>
                      </a:r>
                      <a:endParaRPr lang="fr-BE" sz="1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fr-BE" sz="1500" b="1" u="none" strike="noStrike">
                          <a:effectLst/>
                        </a:rPr>
                        <a:t>Frederik De Laender</a:t>
                      </a:r>
                      <a:endParaRPr lang="fr-BE" sz="15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136629"/>
                  </a:ext>
                </a:extLst>
              </a:tr>
              <a:tr h="169642">
                <a:tc gridSpan="3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 gridSpan="3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 gridSpan="3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 gridSpan="3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230125"/>
                  </a:ext>
                </a:extLst>
              </a:tr>
              <a:tr h="311009"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BE" sz="15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extLst>
                  <a:ext uri="{0D108BD9-81ED-4DB2-BD59-A6C34878D82A}">
                    <a16:rowId xmlns:a16="http://schemas.microsoft.com/office/drawing/2014/main" val="1590276323"/>
                  </a:ext>
                </a:extLst>
              </a:tr>
              <a:tr h="176709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 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1" u="none" strike="noStrike" dirty="0">
                          <a:effectLst/>
                        </a:rPr>
                        <a:t>statut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1" u="none" strike="noStrike" dirty="0">
                          <a:effectLst/>
                        </a:rPr>
                        <a:t>montant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1" u="none" strike="noStrike" dirty="0">
                          <a:effectLst/>
                        </a:rPr>
                        <a:t> 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1" u="none" strike="noStrike" dirty="0">
                          <a:effectLst/>
                        </a:rPr>
                        <a:t>statut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1" u="none" strike="noStrike" dirty="0">
                          <a:effectLst/>
                        </a:rPr>
                        <a:t>montant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1" u="none" strike="noStrike">
                          <a:effectLst/>
                        </a:rPr>
                        <a:t> </a:t>
                      </a:r>
                      <a:endParaRPr lang="fr-B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1" u="none" strike="noStrike">
                          <a:effectLst/>
                        </a:rPr>
                        <a:t>statut</a:t>
                      </a:r>
                      <a:endParaRPr lang="fr-BE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1" u="none" strike="noStrike" dirty="0">
                          <a:effectLst/>
                        </a:rPr>
                        <a:t>montant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1" u="none" strike="noStrike">
                          <a:effectLst/>
                        </a:rPr>
                        <a:t> </a:t>
                      </a:r>
                      <a:endParaRPr lang="fr-B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1" u="none" strike="noStrike" dirty="0">
                          <a:effectLst/>
                        </a:rPr>
                        <a:t>statut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b="1" u="none" strike="noStrike" dirty="0">
                          <a:effectLst/>
                        </a:rPr>
                        <a:t>montant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4116670898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 dirty="0">
                          <a:effectLst/>
                        </a:rPr>
                        <a:t>Valérie Cornet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PDR FNRS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Antoine Houtain 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FNRS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2.000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 dirty="0" err="1">
                          <a:effectLst/>
                        </a:rPr>
                        <a:t>Wittorski</a:t>
                      </a:r>
                      <a:r>
                        <a:rPr lang="fr-BE" sz="1100" u="none" strike="noStrike" dirty="0">
                          <a:effectLst/>
                        </a:rPr>
                        <a:t> Antoine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 dirty="0">
                          <a:effectLst/>
                        </a:rPr>
                        <a:t>Assistant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4.000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Holmes Mark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doctorant ARC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 dirty="0">
                          <a:effectLst/>
                        </a:rPr>
                        <a:t>0  €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136571887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Erraud Alexandre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Meuse Saumon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Hespeels Boris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postdoc ESA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Chapelle Valentine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FRIA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2.000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Zhao Qinghua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ARC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 dirty="0">
                          <a:effectLst/>
                        </a:rPr>
                        <a:t>0  €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1985456544"/>
                  </a:ext>
                </a:extLst>
              </a:tr>
              <a:tr h="311267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Dang Quang Hieu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ARES-CCD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Vastrade Martin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assistant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4.000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Ivan Blanco Alvarez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FRIA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2.000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Hélène Voahanginirina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ARES CCD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 dirty="0">
                          <a:effectLst/>
                        </a:rPr>
                        <a:t>1.000  €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252090931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Baekelandt Sébastien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Mithra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 dirty="0">
                          <a:effectLst/>
                        </a:rPr>
                        <a:t>0  €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 dirty="0">
                          <a:effectLst/>
                        </a:rPr>
                        <a:t>Eloise Rapport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Anthony Mathiron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post-doc fyssen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2.000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Camille Carpentier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Assistante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 dirty="0">
                          <a:effectLst/>
                        </a:rPr>
                        <a:t>4.000  €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1483886163"/>
                  </a:ext>
                </a:extLst>
              </a:tr>
              <a:tr h="176709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Agbohessou Pamphile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ARES-CCD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Alexandre Philippart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Tania Renard 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Oluwafemi Olusoji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FSR doc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2.000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3256400557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Mathilde Oger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Assistante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4.000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Thomas Déom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Thomas Parmentier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FNRS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2.000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3042549272"/>
                  </a:ext>
                </a:extLst>
              </a:tr>
              <a:tr h="318077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Nguyen Thu Hang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ARES-CCD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Gil Gallego,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Javier Jarillo Diaz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post doc sans financement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 dirty="0">
                          <a:effectLst/>
                        </a:rPr>
                        <a:t>2.000  €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2122829683"/>
                  </a:ext>
                </a:extLst>
              </a:tr>
              <a:tr h="311267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Mahaut Beghin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FRIA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2.000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 Simon VanDenBroucke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Brunaud Jules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1030994797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ctr"/>
                      <a:r>
                        <a:rPr lang="fr-BE" sz="1100" u="none" strike="noStrike">
                          <a:effectLst/>
                        </a:rPr>
                        <a:t>Andry Ny Aina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100" u="none" strike="noStrike">
                          <a:effectLst/>
                        </a:rPr>
                        <a:t>ARES-CCD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100" u="none" strike="noStrike">
                          <a:effectLst/>
                        </a:rPr>
                        <a:t>1.000 €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4265699867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ctr"/>
                      <a:r>
                        <a:rPr lang="fr-BE" sz="1100" u="none" strike="noStrike">
                          <a:effectLst/>
                        </a:rPr>
                        <a:t>Julie Lucas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100" u="none" strike="noStrike">
                          <a:effectLst/>
                        </a:rPr>
                        <a:t>EC-LIFE post-doc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100" u="none" strike="noStrike">
                          <a:effectLst/>
                        </a:rPr>
                        <a:t>0 €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1809381125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ctr"/>
                      <a:r>
                        <a:rPr lang="fr-BE" sz="1100" u="none" strike="noStrike">
                          <a:effectLst/>
                        </a:rPr>
                        <a:t>Najlae El Kertaoui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100" u="none" strike="noStrike">
                          <a:effectLst/>
                        </a:rPr>
                        <a:t>Finalisation thèse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100" u="none" strike="noStrike">
                          <a:effectLst/>
                        </a:rPr>
                        <a:t>0 €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extLst>
                  <a:ext uri="{0D108BD9-81ED-4DB2-BD59-A6C34878D82A}">
                    <a16:rowId xmlns:a16="http://schemas.microsoft.com/office/drawing/2014/main" val="4007528730"/>
                  </a:ext>
                </a:extLst>
              </a:tr>
              <a:tr h="276488">
                <a:tc>
                  <a:txBody>
                    <a:bodyPr/>
                    <a:lstStyle/>
                    <a:p>
                      <a:pPr algn="l" fontAlgn="b">
                        <a:tabLst/>
                      </a:pPr>
                      <a:r>
                        <a:rPr lang="fr-BE" sz="1100" u="none" strike="noStrike" dirty="0">
                          <a:effectLst/>
                        </a:rPr>
                        <a:t>Baptiste </a:t>
                      </a:r>
                      <a:r>
                        <a:rPr lang="fr-BE" sz="1100" u="none" strike="noStrike" dirty="0" err="1">
                          <a:effectLst/>
                        </a:rPr>
                        <a:t>Redivo</a:t>
                      </a:r>
                      <a:r>
                        <a:rPr lang="fr-BE" sz="1100" u="none" strike="noStrike" dirty="0">
                          <a:effectLst/>
                        </a:rPr>
                        <a:t>              </a:t>
                      </a: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100" u="none" strike="noStrike">
                          <a:effectLst/>
                        </a:rPr>
                        <a:t>Finalisation thèse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BE" sz="1100" u="none" strike="noStrike">
                          <a:effectLst/>
                        </a:rPr>
                        <a:t>0 €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2168273538"/>
                  </a:ext>
                </a:extLst>
              </a:tr>
              <a:tr h="318077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Timoté Van Oost-Moinhos, 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2481843720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Simon De Poorter, 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1157578600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Mathilde Piette, 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1847000283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>
                          <a:effectLst/>
                        </a:rPr>
                        <a:t>Lise Ameels 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mémorant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>
                          <a:effectLst/>
                        </a:rPr>
                        <a:t>1.000  €</a:t>
                      </a:r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3017510066"/>
                  </a:ext>
                </a:extLst>
              </a:tr>
              <a:tr h="176709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 dirty="0">
                          <a:effectLst/>
                        </a:rPr>
                        <a:t>Laura </a:t>
                      </a:r>
                      <a:r>
                        <a:rPr lang="fr-BE" sz="1100" u="none" strike="noStrike" dirty="0" err="1">
                          <a:effectLst/>
                        </a:rPr>
                        <a:t>Burattin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 dirty="0" err="1">
                          <a:effectLst/>
                        </a:rPr>
                        <a:t>mémorant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100" u="none" strike="noStrike" dirty="0">
                          <a:effectLst/>
                        </a:rPr>
                        <a:t>1.000  €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2074469686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100" b="1" u="none" strike="noStrike" dirty="0">
                          <a:effectLst/>
                        </a:rPr>
                        <a:t>15.000  €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100" b="1" u="none" strike="noStrike" dirty="0">
                          <a:effectLst/>
                        </a:rPr>
                        <a:t>8.000  €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100" b="1" u="none" strike="noStrike" dirty="0">
                          <a:effectLst/>
                        </a:rPr>
                        <a:t>14.000  €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100" b="1" u="none" strike="noStrike" dirty="0">
                          <a:effectLst/>
                        </a:rPr>
                        <a:t>12.000  €</a:t>
                      </a:r>
                      <a:endParaRPr lang="fr-B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3188138639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646537605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endParaRPr lang="fr-B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B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3639034754"/>
                  </a:ext>
                </a:extLst>
              </a:tr>
              <a:tr h="169642">
                <a:tc>
                  <a:txBody>
                    <a:bodyPr/>
                    <a:lstStyle/>
                    <a:p>
                      <a:pPr algn="l" fontAlgn="b"/>
                      <a:endParaRPr lang="fr-B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B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1" marR="5571" marT="5571" marB="0" anchor="b"/>
                </a:tc>
                <a:extLst>
                  <a:ext uri="{0D108BD9-81ED-4DB2-BD59-A6C34878D82A}">
                    <a16:rowId xmlns:a16="http://schemas.microsoft.com/office/drawing/2014/main" val="458040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2459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687</Words>
  <Application>Microsoft Office PowerPoint</Application>
  <PresentationFormat>Grand écran</PresentationFormat>
  <Paragraphs>281</Paragraphs>
  <Slides>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Worksheet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Virgo</dc:creator>
  <cp:lastModifiedBy>Patrick Kestemont</cp:lastModifiedBy>
  <cp:revision>17</cp:revision>
  <dcterms:created xsi:type="dcterms:W3CDTF">2021-01-20T09:38:55Z</dcterms:created>
  <dcterms:modified xsi:type="dcterms:W3CDTF">2021-01-25T17:15:06Z</dcterms:modified>
</cp:coreProperties>
</file>