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7" r:id="rId2"/>
    <p:sldId id="406" r:id="rId3"/>
    <p:sldId id="456" r:id="rId4"/>
    <p:sldId id="370" r:id="rId5"/>
    <p:sldId id="457" r:id="rId6"/>
    <p:sldId id="369" r:id="rId7"/>
    <p:sldId id="458" r:id="rId8"/>
    <p:sldId id="463" r:id="rId9"/>
    <p:sldId id="460" r:id="rId10"/>
    <p:sldId id="462" r:id="rId11"/>
    <p:sldId id="461" r:id="rId12"/>
    <p:sldId id="374" r:id="rId13"/>
    <p:sldId id="400" r:id="rId14"/>
    <p:sldId id="398" r:id="rId15"/>
    <p:sldId id="399" r:id="rId16"/>
    <p:sldId id="396" r:id="rId17"/>
    <p:sldId id="397" r:id="rId18"/>
    <p:sldId id="375" r:id="rId19"/>
    <p:sldId id="410" r:id="rId20"/>
    <p:sldId id="407" r:id="rId21"/>
    <p:sldId id="408" r:id="rId22"/>
    <p:sldId id="409" r:id="rId23"/>
    <p:sldId id="411" r:id="rId24"/>
    <p:sldId id="412" r:id="rId25"/>
    <p:sldId id="413" r:id="rId26"/>
    <p:sldId id="414" r:id="rId27"/>
    <p:sldId id="403" r:id="rId28"/>
    <p:sldId id="429" r:id="rId29"/>
    <p:sldId id="430" r:id="rId30"/>
    <p:sldId id="431" r:id="rId31"/>
    <p:sldId id="432" r:id="rId32"/>
    <p:sldId id="433" r:id="rId33"/>
    <p:sldId id="420" r:id="rId34"/>
    <p:sldId id="419" r:id="rId35"/>
    <p:sldId id="422" r:id="rId36"/>
    <p:sldId id="423" r:id="rId37"/>
    <p:sldId id="421" r:id="rId38"/>
    <p:sldId id="436" r:id="rId39"/>
    <p:sldId id="438" r:id="rId40"/>
    <p:sldId id="437" r:id="rId41"/>
    <p:sldId id="439" r:id="rId42"/>
    <p:sldId id="441" r:id="rId43"/>
    <p:sldId id="442" r:id="rId44"/>
    <p:sldId id="443" r:id="rId45"/>
    <p:sldId id="444" r:id="rId46"/>
    <p:sldId id="445" r:id="rId47"/>
    <p:sldId id="446" r:id="rId48"/>
    <p:sldId id="447" r:id="rId49"/>
    <p:sldId id="448" r:id="rId50"/>
    <p:sldId id="452" r:id="rId51"/>
    <p:sldId id="464" r:id="rId52"/>
    <p:sldId id="451" r:id="rId53"/>
    <p:sldId id="449" r:id="rId54"/>
    <p:sldId id="450" r:id="rId55"/>
    <p:sldId id="465" r:id="rId56"/>
    <p:sldId id="376" r:id="rId57"/>
    <p:sldId id="377" r:id="rId58"/>
    <p:sldId id="378" r:id="rId59"/>
    <p:sldId id="379" r:id="rId60"/>
    <p:sldId id="388" r:id="rId61"/>
    <p:sldId id="389" r:id="rId62"/>
    <p:sldId id="453" r:id="rId63"/>
    <p:sldId id="385" r:id="rId64"/>
    <p:sldId id="381" r:id="rId65"/>
    <p:sldId id="383" r:id="rId66"/>
    <p:sldId id="384" r:id="rId67"/>
    <p:sldId id="466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3D3B"/>
    <a:srgbClr val="FFFFFF"/>
    <a:srgbClr val="FFFFDE"/>
    <a:srgbClr val="F9EBE0"/>
    <a:srgbClr val="4F81BD"/>
    <a:srgbClr val="0F3674"/>
    <a:srgbClr val="BD885F"/>
    <a:srgbClr val="835D40"/>
    <a:srgbClr val="BD8D68"/>
    <a:srgbClr val="ECD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0" autoAdjust="0"/>
  </p:normalViewPr>
  <p:slideViewPr>
    <p:cSldViewPr snapToGrid="0">
      <p:cViewPr>
        <p:scale>
          <a:sx n="67" d="100"/>
          <a:sy n="67" d="100"/>
        </p:scale>
        <p:origin x="56" y="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4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4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357467850749"/>
          <c:y val="2.9008690845762009E-2"/>
          <c:w val="0.84695958070491095"/>
          <c:h val="0.80131939675678188"/>
        </c:manualLayout>
      </c:layout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Chemical composition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A3-44A5-AD9B-6ECA51690E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A3-44A5-AD9B-6ECA51690E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A3-44A5-AD9B-6ECA51690E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A3-44A5-AD9B-6ECA51690E5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2A3-44A5-AD9B-6ECA51690E5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2A3-44A5-AD9B-6ECA51690E5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2A3-44A5-AD9B-6ECA51690E5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2A3-44A5-AD9B-6ECA51690E5D}"/>
              </c:ext>
            </c:extLst>
          </c:dPt>
          <c:dLbls>
            <c:dLbl>
              <c:idx val="0"/>
              <c:layout>
                <c:manualLayout>
                  <c:x val="0.10578923324333071"/>
                  <c:y val="-0.1205684756157378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4F81B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>
                        <a:solidFill>
                          <a:srgbClr val="4F81BD"/>
                        </a:solidFill>
                      </a:rPr>
                      <a:t>CO</a:t>
                    </a:r>
                    <a:r>
                      <a:rPr lang="en-US" baseline="-25000" dirty="0">
                        <a:solidFill>
                          <a:srgbClr val="4F81BD"/>
                        </a:solidFill>
                      </a:rPr>
                      <a:t>2</a:t>
                    </a:r>
                  </a:p>
                  <a:p>
                    <a:pPr>
                      <a:defRPr>
                        <a:solidFill>
                          <a:srgbClr val="4F81BD"/>
                        </a:solidFill>
                      </a:defRPr>
                    </a:pPr>
                    <a:r>
                      <a:rPr lang="en-US" dirty="0">
                        <a:solidFill>
                          <a:srgbClr val="4F81BD"/>
                        </a:solidFill>
                      </a:rPr>
                      <a:t>95.7%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4F81BD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1737"/>
                        <a:gd name="adj2" fmla="val -6461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1-62A3-44A5-AD9B-6ECA51690E5D}"/>
                </c:ext>
              </c:extLst>
            </c:dLbl>
            <c:dLbl>
              <c:idx val="1"/>
              <c:layout>
                <c:manualLayout>
                  <c:x val="-0.11343664769465585"/>
                  <c:y val="-0.11052110264775968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C0504D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solidFill>
                          <a:srgbClr val="C0504D"/>
                        </a:solidFill>
                      </a:rPr>
                      <a:t>N</a:t>
                    </a:r>
                    <a:r>
                      <a:rPr lang="en-US" baseline="-25000" dirty="0" smtClean="0">
                        <a:solidFill>
                          <a:srgbClr val="C0504D"/>
                        </a:solidFill>
                      </a:rPr>
                      <a:t>2</a:t>
                    </a:r>
                  </a:p>
                  <a:p>
                    <a:pPr>
                      <a:defRPr>
                        <a:solidFill>
                          <a:srgbClr val="C0504D"/>
                        </a:solidFill>
                      </a:defRPr>
                    </a:pPr>
                    <a:r>
                      <a:rPr lang="en-US" baseline="0" dirty="0" smtClean="0">
                        <a:solidFill>
                          <a:srgbClr val="C0504D"/>
                        </a:solidFill>
                      </a:rPr>
                      <a:t>2.03%</a:t>
                    </a:r>
                    <a:endParaRPr lang="en-US" dirty="0">
                      <a:solidFill>
                        <a:srgbClr val="C0504D"/>
                      </a:solidFill>
                    </a:endParaRP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504D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8562"/>
                        <a:gd name="adj2" fmla="val 96954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3-62A3-44A5-AD9B-6ECA51690E5D}"/>
                </c:ext>
              </c:extLst>
            </c:dLbl>
            <c:dLbl>
              <c:idx val="2"/>
              <c:layout>
                <c:manualLayout>
                  <c:x val="1.2745690752208516E-3"/>
                  <c:y val="-0.12391759993839724"/>
                </c:manualLayout>
              </c:layout>
              <c:tx>
                <c:rich>
                  <a:bodyPr/>
                  <a:lstStyle/>
                  <a:p>
                    <a:fld id="{0D2AC639-1040-400E-A87B-B5F4431DCDB8}" type="CATEGORYNAME">
                      <a:rPr lang="en-US" smtClean="0"/>
                      <a:pPr/>
                      <a:t>[CATEGORY NAME]</a:t>
                    </a:fld>
                    <a:endParaRPr lang="en-US" dirty="0" smtClean="0"/>
                  </a:p>
                  <a:p>
                    <a:r>
                      <a:rPr lang="en-US" baseline="0" dirty="0" smtClean="0"/>
                      <a:t>2.07%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2A3-44A5-AD9B-6ECA51690E5D}"/>
                </c:ext>
              </c:extLst>
            </c:dLbl>
            <c:dLbl>
              <c:idx val="3"/>
              <c:layout>
                <c:manualLayout>
                  <c:x val="6.5003022836263441E-2"/>
                  <c:y val="-0.21769308097285997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8064A2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solidFill>
                          <a:srgbClr val="8064A2"/>
                        </a:solidFill>
                      </a:rPr>
                      <a:t>O</a:t>
                    </a:r>
                    <a:r>
                      <a:rPr lang="en-US" baseline="-25000" dirty="0" smtClean="0">
                        <a:solidFill>
                          <a:srgbClr val="8064A2"/>
                        </a:solidFill>
                      </a:rPr>
                      <a:t>2</a:t>
                    </a:r>
                    <a:br>
                      <a:rPr lang="en-US" baseline="-25000" dirty="0" smtClean="0">
                        <a:solidFill>
                          <a:srgbClr val="8064A2"/>
                        </a:solidFill>
                      </a:rPr>
                    </a:br>
                    <a:r>
                      <a:rPr lang="en-US" baseline="0" dirty="0" smtClean="0">
                        <a:solidFill>
                          <a:srgbClr val="8064A2"/>
                        </a:solidFill>
                      </a:rPr>
                      <a:t>0.173</a:t>
                    </a:r>
                    <a:r>
                      <a:rPr lang="en-US" baseline="0" dirty="0" smtClean="0">
                        <a:solidFill>
                          <a:srgbClr val="8064A2"/>
                        </a:solidFill>
                      </a:rPr>
                      <a:t>%</a:t>
                    </a:r>
                    <a:endParaRPr lang="en-US" dirty="0">
                      <a:solidFill>
                        <a:srgbClr val="8064A2"/>
                      </a:solidFill>
                    </a:endParaRP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8064A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291"/>
                        <a:gd name="adj2" fmla="val 22582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7-62A3-44A5-AD9B-6ECA51690E5D}"/>
                </c:ext>
              </c:extLst>
            </c:dLbl>
            <c:dLbl>
              <c:idx val="4"/>
              <c:layout>
                <c:manualLayout>
                  <c:x val="-2.5491381504417032E-3"/>
                  <c:y val="0.17750358910094735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4BACC6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A29478E-E5FB-4D27-9A9E-38E424CE0533}" type="CATEGORYNAME">
                      <a:rPr lang="en-US" smtClean="0">
                        <a:solidFill>
                          <a:srgbClr val="4BACC6"/>
                        </a:solidFill>
                      </a:rPr>
                      <a:pPr>
                        <a:defRPr>
                          <a:solidFill>
                            <a:srgbClr val="4BACC6"/>
                          </a:solidFill>
                        </a:defRPr>
                      </a:pPr>
                      <a:t>[CATEGORY NAME]</a:t>
                    </a:fld>
                    <a:endParaRPr lang="en-US" dirty="0" smtClean="0">
                      <a:solidFill>
                        <a:srgbClr val="4BACC6"/>
                      </a:solidFill>
                    </a:endParaRPr>
                  </a:p>
                  <a:p>
                    <a:pPr>
                      <a:defRPr>
                        <a:solidFill>
                          <a:srgbClr val="4BACC6"/>
                        </a:solidFill>
                      </a:defRPr>
                    </a:pPr>
                    <a:r>
                      <a:rPr lang="en-US" baseline="0" dirty="0" smtClean="0">
                        <a:solidFill>
                          <a:srgbClr val="4BACC6"/>
                        </a:solidFill>
                      </a:rPr>
                      <a:t>0.0749%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4BACC6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544"/>
                        <a:gd name="adj2" fmla="val -1303"/>
                      </a:avLst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2A3-44A5-AD9B-6ECA51690E5D}"/>
                </c:ext>
              </c:extLst>
            </c:dLbl>
            <c:dLbl>
              <c:idx val="5"/>
              <c:layout>
                <c:manualLayout>
                  <c:x val="1.1471121676987665E-2"/>
                  <c:y val="-2.6792994581275074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F79646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solidFill>
                          <a:srgbClr val="F79646"/>
                        </a:solidFill>
                      </a:rPr>
                      <a:t>H</a:t>
                    </a:r>
                    <a:r>
                      <a:rPr lang="en-US" baseline="-25000" dirty="0" smtClean="0">
                        <a:solidFill>
                          <a:srgbClr val="F79646"/>
                        </a:solidFill>
                      </a:rPr>
                      <a:t>2</a:t>
                    </a:r>
                    <a:r>
                      <a:rPr lang="en-US" baseline="0" dirty="0" smtClean="0">
                        <a:solidFill>
                          <a:srgbClr val="F79646"/>
                        </a:solidFill>
                      </a:rPr>
                      <a:t>O</a:t>
                    </a:r>
                  </a:p>
                  <a:p>
                    <a:pPr>
                      <a:defRPr>
                        <a:solidFill>
                          <a:srgbClr val="F79646"/>
                        </a:solidFill>
                      </a:defRPr>
                    </a:pPr>
                    <a:r>
                      <a:rPr lang="en-US" baseline="0" dirty="0" smtClean="0">
                        <a:solidFill>
                          <a:srgbClr val="F79646"/>
                        </a:solidFill>
                      </a:rPr>
                      <a:t>0.03%</a:t>
                    </a:r>
                    <a:endParaRPr lang="en-US" dirty="0">
                      <a:solidFill>
                        <a:srgbClr val="F79646"/>
                      </a:solidFill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79646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B-62A3-44A5-AD9B-6ECA51690E5D}"/>
                </c:ext>
              </c:extLst>
            </c:dLbl>
            <c:dLbl>
              <c:idx val="6"/>
              <c:layout>
                <c:manualLayout>
                  <c:x val="2.5033138795955555E-2"/>
                  <c:y val="-1.004737296797815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H</a:t>
                    </a:r>
                    <a:r>
                      <a:rPr lang="en-US" baseline="-25000" dirty="0" smtClean="0"/>
                      <a:t>2</a:t>
                    </a:r>
                    <a:br>
                      <a:rPr lang="en-US" baseline="-25000" dirty="0" smtClean="0"/>
                    </a:br>
                    <a:r>
                      <a:rPr lang="en-US" baseline="0" dirty="0" smtClean="0"/>
                      <a:t>0.0015%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62A3-44A5-AD9B-6ECA51690E5D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Sheet1!$A$2:$A$8</c:f>
              <c:strCache>
                <c:ptCount val="7"/>
                <c:pt idx="0">
                  <c:v>CO2</c:v>
                </c:pt>
                <c:pt idx="1">
                  <c:v>N2</c:v>
                </c:pt>
                <c:pt idx="2">
                  <c:v>Ar</c:v>
                </c:pt>
                <c:pt idx="3">
                  <c:v>O2</c:v>
                </c:pt>
                <c:pt idx="4">
                  <c:v>CO</c:v>
                </c:pt>
                <c:pt idx="5">
                  <c:v>H2O</c:v>
                </c:pt>
                <c:pt idx="6">
                  <c:v>H2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95.7</c:v>
                </c:pt>
                <c:pt idx="1">
                  <c:v>2.0299999999999998</c:v>
                </c:pt>
                <c:pt idx="2">
                  <c:v>2.0699999999999998</c:v>
                </c:pt>
                <c:pt idx="3">
                  <c:v>0.17299999999999999</c:v>
                </c:pt>
                <c:pt idx="4">
                  <c:v>7.4999999999999997E-2</c:v>
                </c:pt>
                <c:pt idx="5">
                  <c:v>0.03</c:v>
                </c:pt>
                <c:pt idx="6">
                  <c:v>1.5E-3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2A3-44A5-AD9B-6ECA51690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4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40D88-E95D-47F6-91EB-6B7B16B28DAA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C7341-1960-4DA1-918B-CAA57EEB0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C7341-1960-4DA1-918B-CAA57EEB08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3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6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8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9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5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1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1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3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6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0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1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38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E2C0D-F363-46CA-93D6-384B3D47EFF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722E-15F9-4649-BFE1-61BD7E2A9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5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45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6.jpe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gif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1172" y="5060115"/>
            <a:ext cx="899286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MU Sans Serif" pitchFamily="50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MU Sans Serif" pitchFamily="50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MU Sans Serif" pitchFamily="50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MU Sans Serif" pitchFamily="50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MU Sans Serif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MU Sans Serif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MU Sans Serif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MU Sans Serif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MU Sans Serif" pitchFamily="50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ILEE Research Day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(February 11 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2020)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600" b="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sebastien.viscardy@aeronomie.be</a:t>
            </a:r>
            <a:endParaRPr lang="en-US" altLang="en-US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85" y="5506720"/>
            <a:ext cx="2758520" cy="124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365" y="67061"/>
            <a:ext cx="12125498" cy="1143001"/>
          </a:xfrm>
          <a:prstGeom prst="rect">
            <a:avLst/>
          </a:prstGeom>
          <a:noFill/>
          <a:ln>
            <a:noFill/>
          </a:ln>
          <a:effectLst>
            <a:outerShdw blurRad="50800" dist="38100" algn="tl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Methane on </a:t>
            </a:r>
            <a:r>
              <a:rPr lang="en-US" altLang="en-US" sz="40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Mars and the quest for extraterrestrial life</a:t>
            </a:r>
            <a:endParaRPr lang="en-US" altLang="en-US" sz="40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72" y="2143097"/>
            <a:ext cx="100497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Sébastien</a:t>
            </a:r>
            <a:r>
              <a:rPr lang="en-US" altLang="en-US" sz="3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Viscardy</a:t>
            </a:r>
          </a:p>
          <a:p>
            <a:endParaRPr lang="en-US" altLang="en-US" sz="2400" dirty="0" smtClean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</a:t>
            </a:r>
            <a:r>
              <a:rPr lang="en-US" altLang="en-US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Belgian Institute for Space Aeronomy (BIRA-IASB), Brussels, Belgium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89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7181" y="117376"/>
            <a:ext cx="5084790" cy="430887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 water below the surface of Mars?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6" y="3316763"/>
            <a:ext cx="8145998" cy="2876556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82" y="985451"/>
            <a:ext cx="3683726" cy="5207868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56" y="991219"/>
            <a:ext cx="8145998" cy="2237486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cxnSp>
        <p:nvCxnSpPr>
          <p:cNvPr id="6" name="Straight Arrow Connector 5"/>
          <p:cNvCxnSpPr/>
          <p:nvPr/>
        </p:nvCxnSpPr>
        <p:spPr>
          <a:xfrm flipH="1" flipV="1">
            <a:off x="4686953" y="4509298"/>
            <a:ext cx="10450" cy="3553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11959" y="4806363"/>
            <a:ext cx="129394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 water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0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" y="2103118"/>
            <a:ext cx="8405925" cy="4728333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02" y="2677813"/>
            <a:ext cx="5509999" cy="4154023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7181" y="117376"/>
            <a:ext cx="7103227" cy="430887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Evidence of liquid water at the surface of Mars… 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past!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10489" r="11408" b="13164"/>
          <a:stretch/>
        </p:blipFill>
        <p:spPr>
          <a:xfrm>
            <a:off x="9600558" y="14376"/>
            <a:ext cx="2572392" cy="2547296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73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89186"/>
                <a:ext cx="11813628" cy="6539418"/>
              </a:xfrm>
              <a:noFill/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day on Mars = 24.62 hours (1 sol)</a:t>
                </a: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Mars year = 687 days = 667 sols (~1.9 Earth year)</a:t>
                </a:r>
              </a:p>
              <a:p>
                <a:pPr marL="0" indent="0">
                  <a:buNone/>
                </a:pPr>
                <a:endParaRPr 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Methane (CH</a:t>
                </a:r>
                <a:r>
                  <a:rPr lang="en-US" sz="2000" baseline="-25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in volume 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mixing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ppbv = 1 part 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 billion by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volume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1,000,000,000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!!!</a:t>
                </a: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Tx/>
                  <a:buChar char="-"/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Tx/>
                  <a:buChar char="-"/>
                </a:pP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89186"/>
                <a:ext cx="11813628" cy="6539418"/>
              </a:xfrm>
              <a:blipFill>
                <a:blip r:embed="rId2"/>
                <a:stretch>
                  <a:fillRect l="-516" t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6" b="15815"/>
          <a:stretch/>
        </p:blipFill>
        <p:spPr>
          <a:xfrm>
            <a:off x="5925312" y="491167"/>
            <a:ext cx="6244494" cy="2555778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5925312" y="25649"/>
            <a:ext cx="6244493" cy="430887"/>
          </a:xfrm>
          <a:prstGeom prst="rect">
            <a:avLst/>
          </a:prstGeom>
          <a:solidFill>
            <a:schemeClr val="tx1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Seasons on Mars: Solar longitude L</a:t>
            </a:r>
            <a:r>
              <a:rPr lang="en-US" sz="2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[0° – 360°]</a:t>
            </a:r>
            <a:endParaRPr lang="en-US" sz="2200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3097534"/>
              </p:ext>
            </p:extLst>
          </p:nvPr>
        </p:nvGraphicFramePr>
        <p:xfrm>
          <a:off x="535041" y="3548595"/>
          <a:ext cx="9964152" cy="3792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528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7145" y="951189"/>
                <a:ext cx="5270817" cy="550216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Mars’ </a:t>
                </a:r>
                <a:r>
                  <a:rPr lang="en-US" sz="2400" b="1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atmosphere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US" sz="2400" b="1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oxidizing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CH</a:t>
                </a:r>
                <a:r>
                  <a:rPr lang="en-US" sz="2400" baseline="-25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4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is not stable</a:t>
                </a:r>
              </a:p>
              <a:p>
                <a:pPr marL="0" indent="0">
                  <a:buNone/>
                </a:pPr>
                <a:endPara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24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(pseudo-) first reactions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𝑘𝑋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=[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CH</m:t>
                    </m:r>
                    <m:r>
                      <a:rPr lang="en-US" sz="2400" b="0" i="1" baseline="-25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𝑋</m:t>
                    </m:r>
                    <m:d>
                      <m:d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𝑋</m:t>
                    </m:r>
                    <m:d>
                      <m:d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e>
                    </m:d>
                    <m:func>
                      <m:func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exp</m:t>
                        </m:r>
                      </m:fName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(−</m:t>
                        </m:r>
                        <m:f>
                          <m:fPr>
                            <m:type m:val="skw"/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𝜏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lifetime: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𝜏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=−</m:t>
                    </m:r>
                    <m:f>
                      <m:fPr>
                        <m:type m:val="skw"/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den>
                    </m:f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m:rPr>
                        <m:nor/>
                      </m:rPr>
                      <a: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~300 </m:t>
                    </m:r>
                    <m:r>
                      <m:rPr>
                        <m:nor/>
                      </m:rPr>
                      <a: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years</m:t>
                    </m:r>
                  </m:oMath>
                </a14:m>
                <a:endPara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145" y="951189"/>
                <a:ext cx="5270817" cy="5502164"/>
              </a:xfrm>
              <a:blipFill>
                <a:blip r:embed="rId2"/>
                <a:stretch>
                  <a:fillRect l="-1734" t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5239" r="6493" b="930"/>
          <a:stretch/>
        </p:blipFill>
        <p:spPr>
          <a:xfrm>
            <a:off x="5533576" y="1491911"/>
            <a:ext cx="6621517" cy="5329513"/>
          </a:xfrm>
          <a:prstGeom prst="rect">
            <a:avLst/>
          </a:prstGeom>
          <a:ln w="38100">
            <a:solidFill>
              <a:srgbClr val="A03D3B"/>
            </a:solidFill>
          </a:ln>
        </p:spPr>
      </p:pic>
      <p:sp>
        <p:nvSpPr>
          <p:cNvPr id="7" name="Right Brace 6"/>
          <p:cNvSpPr/>
          <p:nvPr/>
        </p:nvSpPr>
        <p:spPr>
          <a:xfrm>
            <a:off x="8823435" y="1702674"/>
            <a:ext cx="315310" cy="1823545"/>
          </a:xfrm>
          <a:prstGeom prst="rightBrac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38745" y="238584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photolysis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8944304" y="3612537"/>
            <a:ext cx="231227" cy="2677903"/>
          </a:xfrm>
          <a:prstGeom prst="lef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50420" y="4222613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Oxidation</a:t>
            </a:r>
          </a:p>
          <a:p>
            <a:pPr algn="r"/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OH and O(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7145" y="92713"/>
            <a:ext cx="5052353" cy="6463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photochemistry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7145" y="4156667"/>
            <a:ext cx="4419630" cy="64638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47145" y="92713"/>
            <a:ext cx="5052353" cy="6463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photochemistry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6630"/>
          <a:stretch/>
        </p:blipFill>
        <p:spPr>
          <a:xfrm>
            <a:off x="4726397" y="1672046"/>
            <a:ext cx="7431125" cy="5162038"/>
          </a:xfrm>
          <a:prstGeom prst="rect">
            <a:avLst/>
          </a:prstGeom>
          <a:ln w="38100">
            <a:solidFill>
              <a:srgbClr val="A03D3B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147145" y="4156667"/>
            <a:ext cx="4419630" cy="64638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147145" y="951189"/>
                <a:ext cx="5270817" cy="55021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Mars’ </a:t>
                </a:r>
                <a:r>
                  <a:rPr lang="en-US" sz="2400" b="1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atmosphere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US" sz="2400" b="1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oxidizing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CH</a:t>
                </a:r>
                <a:r>
                  <a:rPr lang="en-US" sz="2400" baseline="-25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4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is not stable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(pseudo-) first reactions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𝑘𝑋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=[</m:t>
                    </m:r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CH</m:t>
                    </m:r>
                    <m:r>
                      <a:rPr lang="en-US" sz="2400" i="1" baseline="-25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𝑋</m:t>
                    </m:r>
                    <m:d>
                      <m:d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𝑋</m:t>
                    </m:r>
                    <m:d>
                      <m:d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e>
                    </m:d>
                    <m:func>
                      <m:func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exp</m:t>
                        </m:r>
                      </m:fName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(−</m:t>
                        </m:r>
                        <m:f>
                          <m:fPr>
                            <m:type m:val="skw"/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𝜏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lifetime: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𝜏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=−</m:t>
                    </m:r>
                    <m:f>
                      <m:fPr>
                        <m:type m:val="skw"/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den>
                    </m:f>
                    <m:r>
                      <a:rPr lang="en-US" sz="24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m:rPr>
                        <m:nor/>
                      </m:rPr>
                      <a: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~300 </m:t>
                    </m:r>
                    <m:r>
                      <m:rPr>
                        <m:nor/>
                      </m:rPr>
                      <a: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years</m:t>
                    </m:r>
                  </m:oMath>
                </a14:m>
                <a:endPara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45" y="951189"/>
                <a:ext cx="5270817" cy="5502164"/>
              </a:xfrm>
              <a:prstGeom prst="rect">
                <a:avLst/>
              </a:prstGeom>
              <a:blipFill>
                <a:blip r:embed="rId3"/>
                <a:stretch>
                  <a:fillRect l="-1734" t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37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6096000" y="5256"/>
            <a:ext cx="5255" cy="684223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987247" y="92713"/>
            <a:ext cx="5052353" cy="6463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transport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94851" y="959861"/>
            <a:ext cx="55080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 circulation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methane released from the surface becomes well-mixed around the planet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 months</a:t>
            </a:r>
            <a:endParaRPr lang="en-US" sz="24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7081598" y="2108166"/>
            <a:ext cx="1461511" cy="38422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47145" y="92713"/>
            <a:ext cx="5052353" cy="6463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photochemistry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1" r="717"/>
          <a:stretch/>
        </p:blipFill>
        <p:spPr>
          <a:xfrm>
            <a:off x="6379899" y="3009899"/>
            <a:ext cx="5653605" cy="3543424"/>
          </a:xfrm>
          <a:prstGeom prst="rect">
            <a:avLst/>
          </a:prstGeom>
          <a:ln w="38100">
            <a:solidFill>
              <a:srgbClr val="A03D3B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1507662" y="620254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7145" y="951189"/>
                <a:ext cx="5270817" cy="550216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Mars’ </a:t>
                </a:r>
                <a:r>
                  <a:rPr lang="en-US" sz="2400" b="1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atmosphere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US" sz="2400" b="1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oxidizing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CH</a:t>
                </a:r>
                <a:r>
                  <a:rPr lang="en-US" sz="2400" baseline="-25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4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is not stable</a:t>
                </a:r>
              </a:p>
              <a:p>
                <a:pPr marL="0" indent="0">
                  <a:buNone/>
                </a:pPr>
                <a:endPara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24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(pseudo-) first reactions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𝑘𝑋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=[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CH</m:t>
                    </m:r>
                    <m:r>
                      <a:rPr lang="en-US" sz="2400" b="0" i="1" baseline="-25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𝑋</m:t>
                    </m:r>
                    <m:d>
                      <m:d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𝑋</m:t>
                    </m:r>
                    <m:d>
                      <m:d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e>
                    </m:d>
                    <m:func>
                      <m:func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exp</m:t>
                        </m:r>
                      </m:fName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(−</m:t>
                        </m:r>
                        <m:f>
                          <m:fPr>
                            <m:type m:val="skw"/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𝜏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lifetime: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𝜏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=−</m:t>
                    </m:r>
                    <m:f>
                      <m:fPr>
                        <m:type m:val="skw"/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den>
                    </m:f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m:rPr>
                        <m:nor/>
                      </m:rPr>
                      <a: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~300 </m:t>
                    </m:r>
                    <m:r>
                      <m:rPr>
                        <m:nor/>
                      </m:rPr>
                      <a: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years</m:t>
                    </m:r>
                  </m:oMath>
                </a14:m>
                <a:endPara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145" y="951189"/>
                <a:ext cx="5270817" cy="5502164"/>
              </a:xfrm>
              <a:blipFill>
                <a:blip r:embed="rId3"/>
                <a:stretch>
                  <a:fillRect l="-1734" t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/>
          <p:cNvSpPr/>
          <p:nvPr/>
        </p:nvSpPr>
        <p:spPr>
          <a:xfrm>
            <a:off x="147145" y="4156667"/>
            <a:ext cx="4419630" cy="64638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94" y="1062060"/>
            <a:ext cx="7399295" cy="503948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1631" y="978491"/>
            <a:ext cx="4931548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1969: first announcement of the detection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(Mariner 7)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5" y="1879460"/>
            <a:ext cx="4476980" cy="4934204"/>
          </a:xfrm>
          <a:prstGeom prst="rect">
            <a:avLst/>
          </a:prstGeom>
          <a:ln w="38100">
            <a:solidFill>
              <a:srgbClr val="A03D3B"/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4860174" y="5034263"/>
            <a:ext cx="2504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gases: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(CH</a:t>
            </a:r>
            <a:r>
              <a:rPr lang="en-US" sz="24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ammonia (NH</a:t>
            </a:r>
            <a:r>
              <a:rPr lang="en-US" sz="24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3308465" y="2565862"/>
            <a:ext cx="1767840" cy="448887"/>
          </a:xfrm>
          <a:prstGeom prst="straightConnector1">
            <a:avLst/>
          </a:prstGeom>
          <a:ln w="38100">
            <a:solidFill>
              <a:srgbClr val="A03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076305" y="2347944"/>
            <a:ext cx="2920095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New York Times!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solidFill>
            <a:srgbClr val="A03D3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43593" y="376844"/>
            <a:ext cx="0" cy="188422"/>
          </a:xfrm>
          <a:prstGeom prst="line">
            <a:avLst/>
          </a:prstGeom>
          <a:ln w="38100">
            <a:solidFill>
              <a:srgbClr val="A03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25405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61631" y="978491"/>
            <a:ext cx="4931548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1969: first announcement of the detection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(Mariner 7)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69889" y="949945"/>
            <a:ext cx="5392823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 1969: Herr and Pimentel, </a:t>
            </a:r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062446" y="1486883"/>
            <a:ext cx="7071364" cy="2616574"/>
            <a:chOff x="5112324" y="1211174"/>
            <a:chExt cx="7079676" cy="255951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2327" y="1211174"/>
              <a:ext cx="7079673" cy="2559519"/>
            </a:xfrm>
            <a:prstGeom prst="rect">
              <a:avLst/>
            </a:prstGeom>
            <a:ln w="38100">
              <a:solidFill>
                <a:srgbClr val="A03D3B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8620298" y="2847160"/>
              <a:ext cx="3500582" cy="2473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112324" y="3096233"/>
              <a:ext cx="7008557" cy="235132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18343" y="3529266"/>
              <a:ext cx="479817" cy="22110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445" y="4747595"/>
            <a:ext cx="7071361" cy="2064915"/>
          </a:xfrm>
          <a:prstGeom prst="rect">
            <a:avLst/>
          </a:prstGeom>
          <a:ln w="38100">
            <a:solidFill>
              <a:srgbClr val="A03D3B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5830163" y="4209341"/>
            <a:ext cx="5535924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1977: Upper limit of 20 ppbv  (Mariner 9)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71829" y="3611420"/>
            <a:ext cx="7000328" cy="240373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5" y="1879460"/>
            <a:ext cx="4476980" cy="4934204"/>
          </a:xfrm>
          <a:prstGeom prst="rect">
            <a:avLst/>
          </a:prstGeom>
          <a:ln w="38100">
            <a:solidFill>
              <a:srgbClr val="A03D3B"/>
            </a:solidFill>
          </a:ln>
        </p:spPr>
      </p:pic>
      <p:cxnSp>
        <p:nvCxnSpPr>
          <p:cNvPr id="23" name="Straight Arrow Connector 22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60763" y="381752"/>
            <a:ext cx="0" cy="188422"/>
          </a:xfrm>
          <a:prstGeom prst="line">
            <a:avLst/>
          </a:prstGeom>
          <a:ln w="38100">
            <a:solidFill>
              <a:srgbClr val="A03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solidFill>
            <a:srgbClr val="A03D3B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43593" y="376844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5623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/>
          <a:stretch/>
        </p:blipFill>
        <p:spPr>
          <a:xfrm>
            <a:off x="0" y="1244331"/>
            <a:ext cx="8802875" cy="5617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892" y="3013122"/>
            <a:ext cx="998359" cy="955028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90450" y="3013121"/>
            <a:ext cx="863291" cy="955028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49310" y="2027208"/>
            <a:ext cx="1278336" cy="1587257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04286" y="5325984"/>
            <a:ext cx="1278336" cy="1425623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 Arrow 18"/>
          <p:cNvSpPr/>
          <p:nvPr/>
        </p:nvSpPr>
        <p:spPr>
          <a:xfrm flipV="1">
            <a:off x="4710786" y="3632762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05249" y="3720419"/>
            <a:ext cx="1869055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NOMAD</a:t>
            </a:r>
          </a:p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ACS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6103" y="1293392"/>
            <a:ext cx="3135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Earth-based telescopes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2237" y="4790643"/>
            <a:ext cx="1999050" cy="461665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Curiosity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12" name="Bent Arrow 11"/>
          <p:cNvSpPr/>
          <p:nvPr/>
        </p:nvSpPr>
        <p:spPr>
          <a:xfrm flipV="1">
            <a:off x="1711223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531" y="4104916"/>
            <a:ext cx="1252893" cy="461665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PFS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16" name="Bent Arrow 15"/>
          <p:cNvSpPr/>
          <p:nvPr/>
        </p:nvSpPr>
        <p:spPr>
          <a:xfrm flipV="1">
            <a:off x="163686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994" y="4104916"/>
            <a:ext cx="803751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TES</a:t>
            </a:r>
          </a:p>
          <a:p>
            <a:pPr algn="ctr"/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721" y="1724279"/>
            <a:ext cx="3378410" cy="2243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/>
          <a:stretch/>
        </p:blipFill>
        <p:spPr>
          <a:xfrm>
            <a:off x="8808115" y="4922323"/>
            <a:ext cx="3383885" cy="19356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15233" y="4483725"/>
            <a:ext cx="35573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Stratospheric observatory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7853" y="79654"/>
            <a:ext cx="6135013" cy="584775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" pitchFamily="18" charset="0"/>
              </a:rPr>
              <a:t>Observations of methane on Mars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17" y="3806400"/>
            <a:ext cx="335382" cy="29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06" y="4185445"/>
            <a:ext cx="436843" cy="290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77" y="4183324"/>
            <a:ext cx="439862" cy="2936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51" y="4185445"/>
            <a:ext cx="437212" cy="290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22" y="4874942"/>
            <a:ext cx="556769" cy="2930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4" y="4566202"/>
            <a:ext cx="556769" cy="2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/>
          <a:stretch/>
        </p:blipFill>
        <p:spPr>
          <a:xfrm>
            <a:off x="0" y="1244331"/>
            <a:ext cx="8802875" cy="5617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892" y="3013122"/>
            <a:ext cx="998359" cy="955028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90450" y="3013121"/>
            <a:ext cx="863291" cy="955028"/>
          </a:xfrm>
          <a:prstGeom prst="rect">
            <a:avLst/>
          </a:prstGeom>
          <a:noFill/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49310" y="2027208"/>
            <a:ext cx="1278336" cy="1587257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04286" y="5325984"/>
            <a:ext cx="1278336" cy="1425623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 Arrow 18"/>
          <p:cNvSpPr/>
          <p:nvPr/>
        </p:nvSpPr>
        <p:spPr>
          <a:xfrm flipV="1">
            <a:off x="4710786" y="3632762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05249" y="3720419"/>
            <a:ext cx="1869055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NOMAD</a:t>
            </a:r>
          </a:p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ACS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6103" y="1293392"/>
            <a:ext cx="3135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Earth-based telescopes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2237" y="4790643"/>
            <a:ext cx="1999050" cy="461665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Curiosity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12" name="Bent Arrow 11"/>
          <p:cNvSpPr/>
          <p:nvPr/>
        </p:nvSpPr>
        <p:spPr>
          <a:xfrm flipV="1">
            <a:off x="1711223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4F81BD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531" y="4104916"/>
            <a:ext cx="1252893" cy="461665"/>
          </a:xfrm>
          <a:prstGeom prst="rect">
            <a:avLst/>
          </a:prstGeom>
          <a:noFill/>
          <a:ln w="28575">
            <a:solidFill>
              <a:srgbClr val="4F81B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F81BD"/>
                </a:solidFill>
                <a:latin typeface="Times" pitchFamily="18" charset="0"/>
              </a:rPr>
              <a:t>PFS</a:t>
            </a:r>
            <a:endParaRPr lang="en-US" sz="2400" b="1" dirty="0">
              <a:solidFill>
                <a:srgbClr val="4F81BD"/>
              </a:solidFill>
              <a:latin typeface="Times" pitchFamily="18" charset="0"/>
            </a:endParaRPr>
          </a:p>
        </p:txBody>
      </p:sp>
      <p:sp>
        <p:nvSpPr>
          <p:cNvPr id="16" name="Bent Arrow 15"/>
          <p:cNvSpPr/>
          <p:nvPr/>
        </p:nvSpPr>
        <p:spPr>
          <a:xfrm flipV="1">
            <a:off x="163686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994" y="4104916"/>
            <a:ext cx="803751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TES</a:t>
            </a:r>
          </a:p>
          <a:p>
            <a:pPr algn="ctr"/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721" y="1724279"/>
            <a:ext cx="3378410" cy="2243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/>
          <a:stretch/>
        </p:blipFill>
        <p:spPr>
          <a:xfrm>
            <a:off x="8808115" y="4922323"/>
            <a:ext cx="3383885" cy="19356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15233" y="4483725"/>
            <a:ext cx="35573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Stratospheric observatory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7853" y="79654"/>
            <a:ext cx="6135013" cy="584775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" pitchFamily="18" charset="0"/>
              </a:rPr>
              <a:t>Observations of methane on Mars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17" y="3806400"/>
            <a:ext cx="335382" cy="29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06" y="4185445"/>
            <a:ext cx="436843" cy="290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77" y="4183324"/>
            <a:ext cx="439862" cy="2936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51" y="4185445"/>
            <a:ext cx="437212" cy="290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22" y="4874942"/>
            <a:ext cx="556769" cy="2930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4" y="4566202"/>
            <a:ext cx="556769" cy="2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68899" y="98456"/>
            <a:ext cx="4434226" cy="46166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Martian methane in newspapers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51883" y="4075702"/>
            <a:ext cx="4152900" cy="2076450"/>
            <a:chOff x="751307" y="733056"/>
            <a:chExt cx="4152900" cy="20764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307" y="733056"/>
              <a:ext cx="4152900" cy="2076450"/>
            </a:xfrm>
            <a:prstGeom prst="rect">
              <a:avLst/>
            </a:prstGeom>
            <a:ln w="38100">
              <a:solidFill>
                <a:srgbClr val="A03D3B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sp>
          <p:nvSpPr>
            <p:cNvPr id="11" name="TextBox 10"/>
            <p:cNvSpPr txBox="1"/>
            <p:nvPr/>
          </p:nvSpPr>
          <p:spPr>
            <a:xfrm>
              <a:off x="751307" y="733056"/>
              <a:ext cx="1364476" cy="369332"/>
            </a:xfrm>
            <a:prstGeom prst="rect">
              <a:avLst/>
            </a:prstGeom>
            <a:ln w="38100">
              <a:solidFill>
                <a:srgbClr val="A03D3B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Dec. 6, 2014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7571" y="1209675"/>
            <a:ext cx="4581525" cy="1590675"/>
            <a:chOff x="3132711" y="3629536"/>
            <a:chExt cx="4581525" cy="15906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2711" y="3629536"/>
              <a:ext cx="4581525" cy="1590675"/>
            </a:xfrm>
            <a:prstGeom prst="rect">
              <a:avLst/>
            </a:prstGeom>
            <a:ln w="38100">
              <a:solidFill>
                <a:srgbClr val="A03D3B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sp>
          <p:nvSpPr>
            <p:cNvPr id="13" name="TextBox 12"/>
            <p:cNvSpPr txBox="1"/>
            <p:nvPr/>
          </p:nvSpPr>
          <p:spPr>
            <a:xfrm>
              <a:off x="3132711" y="3629536"/>
              <a:ext cx="1490536" cy="369332"/>
            </a:xfrm>
            <a:prstGeom prst="rect">
              <a:avLst/>
            </a:prstGeom>
            <a:ln w="38100">
              <a:solidFill>
                <a:srgbClr val="A03D3B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Nov. 23, 2004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38236" y="3794715"/>
            <a:ext cx="5619750" cy="2638425"/>
            <a:chOff x="3132742" y="3330953"/>
            <a:chExt cx="5619750" cy="263842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2742" y="3330953"/>
              <a:ext cx="5619750" cy="2638425"/>
            </a:xfrm>
            <a:prstGeom prst="rect">
              <a:avLst/>
            </a:prstGeom>
            <a:ln w="38100">
              <a:solidFill>
                <a:srgbClr val="A03D3B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sp>
          <p:nvSpPr>
            <p:cNvPr id="17" name="TextBox 16"/>
            <p:cNvSpPr txBox="1"/>
            <p:nvPr/>
          </p:nvSpPr>
          <p:spPr>
            <a:xfrm>
              <a:off x="3132742" y="3330953"/>
              <a:ext cx="1338893" cy="369332"/>
            </a:xfrm>
            <a:prstGeom prst="rect">
              <a:avLst/>
            </a:prstGeom>
            <a:ln w="38100">
              <a:solidFill>
                <a:srgbClr val="A03D3B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Apr. 1, 2019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57386" y="1095374"/>
            <a:ext cx="3981450" cy="1819275"/>
            <a:chOff x="6862792" y="642392"/>
            <a:chExt cx="3981450" cy="18192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2792" y="642392"/>
              <a:ext cx="3981450" cy="1819275"/>
            </a:xfrm>
            <a:prstGeom prst="rect">
              <a:avLst/>
            </a:prstGeom>
            <a:ln w="38100">
              <a:solidFill>
                <a:srgbClr val="A03D3B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pic>
        <p:sp>
          <p:nvSpPr>
            <p:cNvPr id="20" name="TextBox 19"/>
            <p:cNvSpPr txBox="1"/>
            <p:nvPr/>
          </p:nvSpPr>
          <p:spPr>
            <a:xfrm>
              <a:off x="6862792" y="642392"/>
              <a:ext cx="1481944" cy="369332"/>
            </a:xfrm>
            <a:prstGeom prst="rect">
              <a:avLst/>
            </a:prstGeom>
            <a:ln w="38100">
              <a:solidFill>
                <a:srgbClr val="A03D3B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Nov. 22, 2011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668" y="2735700"/>
            <a:ext cx="6496087" cy="3436278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96815" y="1724826"/>
            <a:ext cx="5817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mean mixing ratio: 10 ± 5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Mixing ratio varies between 0 and 30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00542" y="6238820"/>
            <a:ext cx="3852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Formisano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Science (2004)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94768" y="37656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9697" y="905019"/>
            <a:ext cx="8318007" cy="8198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 – 2011: Planetary Fourier Spectrometer PFS (Mars Express)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99697" y="905019"/>
            <a:ext cx="8318007" cy="8198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 – 2011: Planetary Fourier Spectrometer PFS (Mars Express)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94768" y="37656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8" y="2870198"/>
            <a:ext cx="5717727" cy="3542048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1306330" y="6412246"/>
            <a:ext cx="33257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Geminale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PSS (2011)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1"/>
          <a:stretch/>
        </p:blipFill>
        <p:spPr>
          <a:xfrm>
            <a:off x="6379899" y="2868822"/>
            <a:ext cx="5694457" cy="3543424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29" name="Rounded Rectangle 28"/>
          <p:cNvSpPr/>
          <p:nvPr/>
        </p:nvSpPr>
        <p:spPr>
          <a:xfrm>
            <a:off x="6751248" y="1940487"/>
            <a:ext cx="4951758" cy="779691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on Earth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spatial variability (a few percent)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06432" y="1943526"/>
            <a:ext cx="4925517" cy="779691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on Mars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spatial variability (0 – 30 ppbv)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246773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04572" y="60907"/>
            <a:ext cx="63357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5674244" y="2207281"/>
            <a:ext cx="898724" cy="290337"/>
          </a:xfrm>
          <a:prstGeom prst="leftRightArrow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4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/>
          <a:stretch/>
        </p:blipFill>
        <p:spPr>
          <a:xfrm>
            <a:off x="0" y="1244331"/>
            <a:ext cx="8802875" cy="5617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892" y="3013122"/>
            <a:ext cx="998359" cy="955028"/>
          </a:xfrm>
          <a:prstGeom prst="rect">
            <a:avLst/>
          </a:prstGeom>
          <a:noFill/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90450" y="3013121"/>
            <a:ext cx="863291" cy="955028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49310" y="2027208"/>
            <a:ext cx="1278336" cy="1587257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04286" y="5325984"/>
            <a:ext cx="1278336" cy="1425623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 Arrow 18"/>
          <p:cNvSpPr/>
          <p:nvPr/>
        </p:nvSpPr>
        <p:spPr>
          <a:xfrm flipV="1">
            <a:off x="4710786" y="3632762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05249" y="3720419"/>
            <a:ext cx="1869055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NOMAD</a:t>
            </a:r>
          </a:p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ACS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6103" y="1293392"/>
            <a:ext cx="3135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Earth-based telescopes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2237" y="4790643"/>
            <a:ext cx="1999050" cy="461665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Curiosity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12" name="Bent Arrow 11"/>
          <p:cNvSpPr/>
          <p:nvPr/>
        </p:nvSpPr>
        <p:spPr>
          <a:xfrm flipV="1">
            <a:off x="1711223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531" y="4104916"/>
            <a:ext cx="1252893" cy="461665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PFS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16" name="Bent Arrow 15"/>
          <p:cNvSpPr/>
          <p:nvPr/>
        </p:nvSpPr>
        <p:spPr>
          <a:xfrm flipV="1">
            <a:off x="163686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4F81BD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994" y="4104916"/>
            <a:ext cx="803751" cy="830997"/>
          </a:xfrm>
          <a:prstGeom prst="rect">
            <a:avLst/>
          </a:prstGeom>
          <a:noFill/>
          <a:ln w="28575">
            <a:solidFill>
              <a:srgbClr val="4F81B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F81BD"/>
                </a:solidFill>
                <a:latin typeface="Times" pitchFamily="18" charset="0"/>
              </a:rPr>
              <a:t>TES</a:t>
            </a:r>
          </a:p>
          <a:p>
            <a:pPr algn="ctr"/>
            <a:endParaRPr lang="en-US" sz="2400" b="1" dirty="0">
              <a:solidFill>
                <a:srgbClr val="4F81BD"/>
              </a:solidFill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721" y="1724279"/>
            <a:ext cx="3378410" cy="2243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/>
          <a:stretch/>
        </p:blipFill>
        <p:spPr>
          <a:xfrm>
            <a:off x="8808115" y="4922323"/>
            <a:ext cx="3383885" cy="19356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15233" y="4483725"/>
            <a:ext cx="35573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Stratospheric observatory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17" y="3806400"/>
            <a:ext cx="335382" cy="29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06" y="4185445"/>
            <a:ext cx="436843" cy="290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77" y="4183324"/>
            <a:ext cx="439862" cy="2936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51" y="4185445"/>
            <a:ext cx="437212" cy="290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22" y="4874942"/>
            <a:ext cx="556769" cy="2930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4" y="4566202"/>
            <a:ext cx="556769" cy="29306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5759397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417196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7093" y="1863859"/>
            <a:ext cx="8926796" cy="4923342"/>
          </a:xfrm>
          <a:prstGeom prst="rect">
            <a:avLst/>
          </a:prstGeom>
          <a:ln w="38100">
            <a:solidFill>
              <a:srgbClr val="4F81BD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47" name="Rounded Rectangle 46"/>
          <p:cNvSpPr/>
          <p:nvPr/>
        </p:nvSpPr>
        <p:spPr>
          <a:xfrm>
            <a:off x="99697" y="905019"/>
            <a:ext cx="5404401" cy="8198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 and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interannual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variability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3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/>
          <a:stretch/>
        </p:blipFill>
        <p:spPr>
          <a:xfrm>
            <a:off x="0" y="1244331"/>
            <a:ext cx="8802875" cy="5617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892" y="3013122"/>
            <a:ext cx="998359" cy="955028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90450" y="3013121"/>
            <a:ext cx="863291" cy="955028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49310" y="2027208"/>
            <a:ext cx="1278336" cy="1587257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04286" y="5325984"/>
            <a:ext cx="1278336" cy="1425623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 Arrow 18"/>
          <p:cNvSpPr/>
          <p:nvPr/>
        </p:nvSpPr>
        <p:spPr>
          <a:xfrm flipV="1">
            <a:off x="4710786" y="3632762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05249" y="3720419"/>
            <a:ext cx="1869055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NOMAD</a:t>
            </a:r>
          </a:p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ACS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6103" y="1293392"/>
            <a:ext cx="3135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Earth-based telescopes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2237" y="4790643"/>
            <a:ext cx="1999050" cy="461665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Curiosity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12" name="Bent Arrow 11"/>
          <p:cNvSpPr/>
          <p:nvPr/>
        </p:nvSpPr>
        <p:spPr>
          <a:xfrm flipV="1">
            <a:off x="1711223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531" y="4104916"/>
            <a:ext cx="1252893" cy="461665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PFS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16" name="Bent Arrow 15"/>
          <p:cNvSpPr/>
          <p:nvPr/>
        </p:nvSpPr>
        <p:spPr>
          <a:xfrm flipV="1">
            <a:off x="163686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994" y="4104916"/>
            <a:ext cx="803751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TES</a:t>
            </a:r>
          </a:p>
          <a:p>
            <a:pPr algn="ctr"/>
            <a:endParaRPr lang="en-US" sz="2400" b="1" dirty="0">
              <a:solidFill>
                <a:srgbClr val="4F81BD"/>
              </a:solidFill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49" y="1724279"/>
            <a:ext cx="3304385" cy="2194704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/>
          <a:stretch/>
        </p:blipFill>
        <p:spPr>
          <a:xfrm>
            <a:off x="8808115" y="4922323"/>
            <a:ext cx="3383885" cy="19356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15233" y="4483725"/>
            <a:ext cx="35573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Stratospheric observatory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17" y="3806400"/>
            <a:ext cx="335382" cy="29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06" y="4185445"/>
            <a:ext cx="436843" cy="290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77" y="4183324"/>
            <a:ext cx="439862" cy="2936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51" y="4185445"/>
            <a:ext cx="437212" cy="290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22" y="4874942"/>
            <a:ext cx="556769" cy="2930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4" y="4566202"/>
            <a:ext cx="556769" cy="29306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5228458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88625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5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47"/>
          <a:stretch/>
        </p:blipFill>
        <p:spPr>
          <a:xfrm>
            <a:off x="6086189" y="669163"/>
            <a:ext cx="6105811" cy="6171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2177" y="5780696"/>
            <a:ext cx="3600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Mumma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Science (2009)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2498" y="6195593"/>
            <a:ext cx="6728451" cy="593576"/>
          </a:xfrm>
          <a:prstGeom prst="roundRect">
            <a:avLst/>
          </a:prstGeom>
          <a:ln w="38100"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supported by the geological context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32" y="852769"/>
            <a:ext cx="5027358" cy="1364647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228458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8625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1" y="2268497"/>
            <a:ext cx="5027358" cy="3499126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4600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03" y="1417639"/>
            <a:ext cx="11929242" cy="5440361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0" y="794518"/>
            <a:ext cx="3912461" cy="2423712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964" y="1233578"/>
            <a:ext cx="5874710" cy="2141997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012068" y="3369428"/>
            <a:ext cx="40765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Lefèvre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Forget, Nature (2009)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5359" y="4078410"/>
            <a:ext cx="60389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with atmospheric photochemistry:</a:t>
            </a:r>
          </a:p>
          <a:p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redicted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~300 years</a:t>
            </a:r>
          </a:p>
          <a:p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“observed” lifetime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200 days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02392" y="6174317"/>
            <a:ext cx="5495027" cy="614672"/>
          </a:xfrm>
          <a:prstGeom prst="roundRect">
            <a:avLst/>
          </a:prstGeom>
          <a:ln w="38100"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Fast sink process to be discovered?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228458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88625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47"/>
          <a:stretch/>
        </p:blipFill>
        <p:spPr>
          <a:xfrm>
            <a:off x="1014614" y="3338031"/>
            <a:ext cx="3364052" cy="3400168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2" name="Curved Left Arrow 1"/>
          <p:cNvSpPr/>
          <p:nvPr/>
        </p:nvSpPr>
        <p:spPr>
          <a:xfrm>
            <a:off x="10411194" y="4989812"/>
            <a:ext cx="377559" cy="867206"/>
          </a:xfrm>
          <a:prstGeom prst="curvedLeftArrow">
            <a:avLst/>
          </a:prstGeom>
          <a:solidFill>
            <a:srgbClr val="4F81BD"/>
          </a:solidFill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0868026" y="5210175"/>
                <a:ext cx="829393" cy="369332"/>
              </a:xfrm>
              <a:prstGeom prst="rect">
                <a:avLst/>
              </a:prstGeom>
              <a:solidFill>
                <a:srgbClr val="4F81BD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𝟔𝟎𝟎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8026" y="5210175"/>
                <a:ext cx="82939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03" y="1417639"/>
            <a:ext cx="11929242" cy="5440361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964" y="1233578"/>
            <a:ext cx="5874710" cy="2141997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012068" y="3369428"/>
            <a:ext cx="40765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Lefèvre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Forget, Nature (2009)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5359" y="4078410"/>
            <a:ext cx="60389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with atmospheric photochemistry:</a:t>
            </a:r>
          </a:p>
          <a:p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predicted lifetime: ~300 years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“observed” lifetime: &lt; 200 days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02392" y="6174317"/>
            <a:ext cx="5495027" cy="614672"/>
          </a:xfrm>
          <a:prstGeom prst="roundRect">
            <a:avLst/>
          </a:prstGeom>
          <a:ln w="38100"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Fast sink process to be discovered?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228458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88625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r="7858"/>
          <a:stretch/>
        </p:blipFill>
        <p:spPr>
          <a:xfrm>
            <a:off x="63809" y="1738811"/>
            <a:ext cx="5953636" cy="4210043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r="7748"/>
          <a:stretch/>
        </p:blipFill>
        <p:spPr>
          <a:xfrm>
            <a:off x="75607" y="1738811"/>
            <a:ext cx="5934751" cy="4202022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r="8063"/>
          <a:stretch/>
        </p:blipFill>
        <p:spPr>
          <a:xfrm>
            <a:off x="76460" y="1778101"/>
            <a:ext cx="5918899" cy="4150095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39" name="Curved Left Arrow 38"/>
          <p:cNvSpPr/>
          <p:nvPr/>
        </p:nvSpPr>
        <p:spPr>
          <a:xfrm>
            <a:off x="10411194" y="4989812"/>
            <a:ext cx="377559" cy="867206"/>
          </a:xfrm>
          <a:prstGeom prst="curvedLeftArrow">
            <a:avLst/>
          </a:prstGeom>
          <a:solidFill>
            <a:srgbClr val="4F81BD"/>
          </a:solidFill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10868026" y="5210175"/>
                <a:ext cx="829393" cy="369332"/>
              </a:xfrm>
              <a:prstGeom prst="rect">
                <a:avLst/>
              </a:prstGeom>
              <a:solidFill>
                <a:srgbClr val="4F81BD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𝟔𝟎𝟎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8026" y="5210175"/>
                <a:ext cx="82939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16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6237248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06845" y="60907"/>
            <a:ext cx="63357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1255" t="8625" r="24461"/>
          <a:stretch/>
        </p:blipFill>
        <p:spPr>
          <a:xfrm>
            <a:off x="2678143" y="753663"/>
            <a:ext cx="7090973" cy="3581591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401156" y="4448114"/>
            <a:ext cx="10818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the detections strongly questioned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l-G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200 days, the oxygen in Mars’s atmosphere should be destroyed in 7000 years!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819462" y="1613025"/>
            <a:ext cx="2359461" cy="1007352"/>
          </a:xfrm>
          <a:custGeom>
            <a:avLst/>
            <a:gdLst>
              <a:gd name="connsiteX0" fmla="*/ 976087 w 2359461"/>
              <a:gd name="connsiteY0" fmla="*/ 1056025 h 1074519"/>
              <a:gd name="connsiteX1" fmla="*/ 552138 w 2359461"/>
              <a:gd name="connsiteY1" fmla="*/ 1014461 h 1074519"/>
              <a:gd name="connsiteX2" fmla="*/ 336007 w 2359461"/>
              <a:gd name="connsiteY2" fmla="*/ 989523 h 1074519"/>
              <a:gd name="connsiteX3" fmla="*/ 153127 w 2359461"/>
              <a:gd name="connsiteY3" fmla="*/ 848207 h 1074519"/>
              <a:gd name="connsiteX4" fmla="*/ 11811 w 2359461"/>
              <a:gd name="connsiteY4" fmla="*/ 640389 h 1074519"/>
              <a:gd name="connsiteX5" fmla="*/ 11811 w 2359461"/>
              <a:gd name="connsiteY5" fmla="*/ 440883 h 1074519"/>
              <a:gd name="connsiteX6" fmla="*/ 45062 w 2359461"/>
              <a:gd name="connsiteY6" fmla="*/ 191501 h 1074519"/>
              <a:gd name="connsiteX7" fmla="*/ 119876 w 2359461"/>
              <a:gd name="connsiteY7" fmla="*/ 75123 h 1074519"/>
              <a:gd name="connsiteX8" fmla="*/ 252880 w 2359461"/>
              <a:gd name="connsiteY8" fmla="*/ 309 h 1074519"/>
              <a:gd name="connsiteX9" fmla="*/ 510574 w 2359461"/>
              <a:gd name="connsiteY9" fmla="*/ 50185 h 1074519"/>
              <a:gd name="connsiteX10" fmla="*/ 668516 w 2359461"/>
              <a:gd name="connsiteY10" fmla="*/ 91749 h 1074519"/>
              <a:gd name="connsiteX11" fmla="*/ 992713 w 2359461"/>
              <a:gd name="connsiteY11" fmla="*/ 191501 h 1074519"/>
              <a:gd name="connsiteX12" fmla="*/ 1192218 w 2359461"/>
              <a:gd name="connsiteY12" fmla="*/ 241378 h 1074519"/>
              <a:gd name="connsiteX13" fmla="*/ 1366785 w 2359461"/>
              <a:gd name="connsiteY13" fmla="*/ 282941 h 1074519"/>
              <a:gd name="connsiteX14" fmla="*/ 1466538 w 2359461"/>
              <a:gd name="connsiteY14" fmla="*/ 233065 h 1074519"/>
              <a:gd name="connsiteX15" fmla="*/ 1549665 w 2359461"/>
              <a:gd name="connsiteY15" fmla="*/ 149938 h 1074519"/>
              <a:gd name="connsiteX16" fmla="*/ 1641105 w 2359461"/>
              <a:gd name="connsiteY16" fmla="*/ 108374 h 1074519"/>
              <a:gd name="connsiteX17" fmla="*/ 1832298 w 2359461"/>
              <a:gd name="connsiteY17" fmla="*/ 83436 h 1074519"/>
              <a:gd name="connsiteX18" fmla="*/ 2081680 w 2359461"/>
              <a:gd name="connsiteY18" fmla="*/ 75123 h 1074519"/>
              <a:gd name="connsiteX19" fmla="*/ 2306123 w 2359461"/>
              <a:gd name="connsiteY19" fmla="*/ 133312 h 1074519"/>
              <a:gd name="connsiteX20" fmla="*/ 2356000 w 2359461"/>
              <a:gd name="connsiteY20" fmla="*/ 332818 h 1074519"/>
              <a:gd name="connsiteX21" fmla="*/ 2239622 w 2359461"/>
              <a:gd name="connsiteY21" fmla="*/ 557261 h 1074519"/>
              <a:gd name="connsiteX22" fmla="*/ 2015178 w 2359461"/>
              <a:gd name="connsiteY22" fmla="*/ 856520 h 1074519"/>
              <a:gd name="connsiteX23" fmla="*/ 1832298 w 2359461"/>
              <a:gd name="connsiteY23" fmla="*/ 923021 h 1074519"/>
              <a:gd name="connsiteX24" fmla="*/ 1682669 w 2359461"/>
              <a:gd name="connsiteY24" fmla="*/ 939647 h 1074519"/>
              <a:gd name="connsiteX25" fmla="*/ 1674356 w 2359461"/>
              <a:gd name="connsiteY25" fmla="*/ 856520 h 1074519"/>
              <a:gd name="connsiteX26" fmla="*/ 1682669 w 2359461"/>
              <a:gd name="connsiteY26" fmla="*/ 723516 h 1074519"/>
              <a:gd name="connsiteX27" fmla="*/ 1591229 w 2359461"/>
              <a:gd name="connsiteY27" fmla="*/ 582200 h 1074519"/>
              <a:gd name="connsiteX28" fmla="*/ 1466538 w 2359461"/>
              <a:gd name="connsiteY28" fmla="*/ 582200 h 1074519"/>
              <a:gd name="connsiteX29" fmla="*/ 1408349 w 2359461"/>
              <a:gd name="connsiteY29" fmla="*/ 715203 h 1074519"/>
              <a:gd name="connsiteX30" fmla="*/ 1350160 w 2359461"/>
              <a:gd name="connsiteY30" fmla="*/ 898083 h 1074519"/>
              <a:gd name="connsiteX31" fmla="*/ 1250407 w 2359461"/>
              <a:gd name="connsiteY31" fmla="*/ 981210 h 1074519"/>
              <a:gd name="connsiteX32" fmla="*/ 1192218 w 2359461"/>
              <a:gd name="connsiteY32" fmla="*/ 1031087 h 1074519"/>
              <a:gd name="connsiteX33" fmla="*/ 1084153 w 2359461"/>
              <a:gd name="connsiteY33" fmla="*/ 1072650 h 1074519"/>
              <a:gd name="connsiteX34" fmla="*/ 976087 w 2359461"/>
              <a:gd name="connsiteY34" fmla="*/ 1056025 h 10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59461" h="1074519">
                <a:moveTo>
                  <a:pt x="976087" y="1056025"/>
                </a:moveTo>
                <a:cubicBezTo>
                  <a:pt x="887418" y="1046327"/>
                  <a:pt x="658818" y="1025545"/>
                  <a:pt x="552138" y="1014461"/>
                </a:cubicBezTo>
                <a:cubicBezTo>
                  <a:pt x="445458" y="1003377"/>
                  <a:pt x="402509" y="1017232"/>
                  <a:pt x="336007" y="989523"/>
                </a:cubicBezTo>
                <a:cubicBezTo>
                  <a:pt x="269505" y="961814"/>
                  <a:pt x="207160" y="906396"/>
                  <a:pt x="153127" y="848207"/>
                </a:cubicBezTo>
                <a:cubicBezTo>
                  <a:pt x="99094" y="790018"/>
                  <a:pt x="35364" y="708276"/>
                  <a:pt x="11811" y="640389"/>
                </a:cubicBezTo>
                <a:cubicBezTo>
                  <a:pt x="-11742" y="572502"/>
                  <a:pt x="6269" y="515698"/>
                  <a:pt x="11811" y="440883"/>
                </a:cubicBezTo>
                <a:cubicBezTo>
                  <a:pt x="17353" y="366068"/>
                  <a:pt x="27051" y="252461"/>
                  <a:pt x="45062" y="191501"/>
                </a:cubicBezTo>
                <a:cubicBezTo>
                  <a:pt x="63073" y="130541"/>
                  <a:pt x="85240" y="106988"/>
                  <a:pt x="119876" y="75123"/>
                </a:cubicBezTo>
                <a:cubicBezTo>
                  <a:pt x="154512" y="43258"/>
                  <a:pt x="187764" y="4465"/>
                  <a:pt x="252880" y="309"/>
                </a:cubicBezTo>
                <a:cubicBezTo>
                  <a:pt x="317996" y="-3847"/>
                  <a:pt x="441301" y="34945"/>
                  <a:pt x="510574" y="50185"/>
                </a:cubicBezTo>
                <a:cubicBezTo>
                  <a:pt x="579847" y="65425"/>
                  <a:pt x="588160" y="68196"/>
                  <a:pt x="668516" y="91749"/>
                </a:cubicBezTo>
                <a:cubicBezTo>
                  <a:pt x="748872" y="115302"/>
                  <a:pt x="905429" y="166563"/>
                  <a:pt x="992713" y="191501"/>
                </a:cubicBezTo>
                <a:cubicBezTo>
                  <a:pt x="1079997" y="216439"/>
                  <a:pt x="1192218" y="241378"/>
                  <a:pt x="1192218" y="241378"/>
                </a:cubicBezTo>
                <a:cubicBezTo>
                  <a:pt x="1254563" y="256618"/>
                  <a:pt x="1321065" y="284326"/>
                  <a:pt x="1366785" y="282941"/>
                </a:cubicBezTo>
                <a:cubicBezTo>
                  <a:pt x="1412505" y="281555"/>
                  <a:pt x="1436058" y="255232"/>
                  <a:pt x="1466538" y="233065"/>
                </a:cubicBezTo>
                <a:cubicBezTo>
                  <a:pt x="1497018" y="210898"/>
                  <a:pt x="1520571" y="170720"/>
                  <a:pt x="1549665" y="149938"/>
                </a:cubicBezTo>
                <a:cubicBezTo>
                  <a:pt x="1578759" y="129156"/>
                  <a:pt x="1594000" y="119458"/>
                  <a:pt x="1641105" y="108374"/>
                </a:cubicBezTo>
                <a:cubicBezTo>
                  <a:pt x="1688211" y="97290"/>
                  <a:pt x="1758869" y="88978"/>
                  <a:pt x="1832298" y="83436"/>
                </a:cubicBezTo>
                <a:cubicBezTo>
                  <a:pt x="1905727" y="77894"/>
                  <a:pt x="2002709" y="66810"/>
                  <a:pt x="2081680" y="75123"/>
                </a:cubicBezTo>
                <a:cubicBezTo>
                  <a:pt x="2160651" y="83436"/>
                  <a:pt x="2260403" y="90363"/>
                  <a:pt x="2306123" y="133312"/>
                </a:cubicBezTo>
                <a:cubicBezTo>
                  <a:pt x="2351843" y="176261"/>
                  <a:pt x="2367083" y="262160"/>
                  <a:pt x="2356000" y="332818"/>
                </a:cubicBezTo>
                <a:cubicBezTo>
                  <a:pt x="2344917" y="403476"/>
                  <a:pt x="2296426" y="469977"/>
                  <a:pt x="2239622" y="557261"/>
                </a:cubicBezTo>
                <a:cubicBezTo>
                  <a:pt x="2182818" y="644545"/>
                  <a:pt x="2083065" y="795560"/>
                  <a:pt x="2015178" y="856520"/>
                </a:cubicBezTo>
                <a:cubicBezTo>
                  <a:pt x="1947291" y="917480"/>
                  <a:pt x="1887716" y="909166"/>
                  <a:pt x="1832298" y="923021"/>
                </a:cubicBezTo>
                <a:cubicBezTo>
                  <a:pt x="1776880" y="936875"/>
                  <a:pt x="1708993" y="950730"/>
                  <a:pt x="1682669" y="939647"/>
                </a:cubicBezTo>
                <a:cubicBezTo>
                  <a:pt x="1656345" y="928563"/>
                  <a:pt x="1674356" y="892542"/>
                  <a:pt x="1674356" y="856520"/>
                </a:cubicBezTo>
                <a:cubicBezTo>
                  <a:pt x="1674356" y="820498"/>
                  <a:pt x="1696523" y="769236"/>
                  <a:pt x="1682669" y="723516"/>
                </a:cubicBezTo>
                <a:cubicBezTo>
                  <a:pt x="1668815" y="677796"/>
                  <a:pt x="1627251" y="605753"/>
                  <a:pt x="1591229" y="582200"/>
                </a:cubicBezTo>
                <a:cubicBezTo>
                  <a:pt x="1555207" y="558647"/>
                  <a:pt x="1497018" y="560033"/>
                  <a:pt x="1466538" y="582200"/>
                </a:cubicBezTo>
                <a:cubicBezTo>
                  <a:pt x="1436058" y="604367"/>
                  <a:pt x="1427745" y="662556"/>
                  <a:pt x="1408349" y="715203"/>
                </a:cubicBezTo>
                <a:cubicBezTo>
                  <a:pt x="1388953" y="767850"/>
                  <a:pt x="1376484" y="853749"/>
                  <a:pt x="1350160" y="898083"/>
                </a:cubicBezTo>
                <a:cubicBezTo>
                  <a:pt x="1323836" y="942417"/>
                  <a:pt x="1276731" y="959043"/>
                  <a:pt x="1250407" y="981210"/>
                </a:cubicBezTo>
                <a:cubicBezTo>
                  <a:pt x="1224083" y="1003377"/>
                  <a:pt x="1219927" y="1015847"/>
                  <a:pt x="1192218" y="1031087"/>
                </a:cubicBezTo>
                <a:cubicBezTo>
                  <a:pt x="1164509" y="1046327"/>
                  <a:pt x="1120175" y="1065723"/>
                  <a:pt x="1084153" y="1072650"/>
                </a:cubicBezTo>
                <a:cubicBezTo>
                  <a:pt x="1048131" y="1079577"/>
                  <a:pt x="1064756" y="1065723"/>
                  <a:pt x="976087" y="1056025"/>
                </a:cubicBezTo>
                <a:close/>
              </a:path>
            </a:pathLst>
          </a:cu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Callout 17"/>
          <p:cNvSpPr/>
          <p:nvPr/>
        </p:nvSpPr>
        <p:spPr>
          <a:xfrm>
            <a:off x="743960" y="2620376"/>
            <a:ext cx="2434963" cy="1269979"/>
          </a:xfrm>
          <a:prstGeom prst="upArrowCallout">
            <a:avLst/>
          </a:prstGeom>
          <a:solidFill>
            <a:srgbClr val="A03D3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rejected: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TES, PFS,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ground-based telescopes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5087007" y="1345324"/>
            <a:ext cx="10510" cy="302697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237248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06845" y="60907"/>
            <a:ext cx="63357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" y="721211"/>
            <a:ext cx="11276667" cy="6095496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34" name="Freeform 33"/>
          <p:cNvSpPr/>
          <p:nvPr/>
        </p:nvSpPr>
        <p:spPr>
          <a:xfrm>
            <a:off x="743960" y="1613024"/>
            <a:ext cx="2359461" cy="1419244"/>
          </a:xfrm>
          <a:custGeom>
            <a:avLst/>
            <a:gdLst>
              <a:gd name="connsiteX0" fmla="*/ 976087 w 2359461"/>
              <a:gd name="connsiteY0" fmla="*/ 1056025 h 1074519"/>
              <a:gd name="connsiteX1" fmla="*/ 552138 w 2359461"/>
              <a:gd name="connsiteY1" fmla="*/ 1014461 h 1074519"/>
              <a:gd name="connsiteX2" fmla="*/ 336007 w 2359461"/>
              <a:gd name="connsiteY2" fmla="*/ 989523 h 1074519"/>
              <a:gd name="connsiteX3" fmla="*/ 153127 w 2359461"/>
              <a:gd name="connsiteY3" fmla="*/ 848207 h 1074519"/>
              <a:gd name="connsiteX4" fmla="*/ 11811 w 2359461"/>
              <a:gd name="connsiteY4" fmla="*/ 640389 h 1074519"/>
              <a:gd name="connsiteX5" fmla="*/ 11811 w 2359461"/>
              <a:gd name="connsiteY5" fmla="*/ 440883 h 1074519"/>
              <a:gd name="connsiteX6" fmla="*/ 45062 w 2359461"/>
              <a:gd name="connsiteY6" fmla="*/ 191501 h 1074519"/>
              <a:gd name="connsiteX7" fmla="*/ 119876 w 2359461"/>
              <a:gd name="connsiteY7" fmla="*/ 75123 h 1074519"/>
              <a:gd name="connsiteX8" fmla="*/ 252880 w 2359461"/>
              <a:gd name="connsiteY8" fmla="*/ 309 h 1074519"/>
              <a:gd name="connsiteX9" fmla="*/ 510574 w 2359461"/>
              <a:gd name="connsiteY9" fmla="*/ 50185 h 1074519"/>
              <a:gd name="connsiteX10" fmla="*/ 668516 w 2359461"/>
              <a:gd name="connsiteY10" fmla="*/ 91749 h 1074519"/>
              <a:gd name="connsiteX11" fmla="*/ 992713 w 2359461"/>
              <a:gd name="connsiteY11" fmla="*/ 191501 h 1074519"/>
              <a:gd name="connsiteX12" fmla="*/ 1192218 w 2359461"/>
              <a:gd name="connsiteY12" fmla="*/ 241378 h 1074519"/>
              <a:gd name="connsiteX13" fmla="*/ 1366785 w 2359461"/>
              <a:gd name="connsiteY13" fmla="*/ 282941 h 1074519"/>
              <a:gd name="connsiteX14" fmla="*/ 1466538 w 2359461"/>
              <a:gd name="connsiteY14" fmla="*/ 233065 h 1074519"/>
              <a:gd name="connsiteX15" fmla="*/ 1549665 w 2359461"/>
              <a:gd name="connsiteY15" fmla="*/ 149938 h 1074519"/>
              <a:gd name="connsiteX16" fmla="*/ 1641105 w 2359461"/>
              <a:gd name="connsiteY16" fmla="*/ 108374 h 1074519"/>
              <a:gd name="connsiteX17" fmla="*/ 1832298 w 2359461"/>
              <a:gd name="connsiteY17" fmla="*/ 83436 h 1074519"/>
              <a:gd name="connsiteX18" fmla="*/ 2081680 w 2359461"/>
              <a:gd name="connsiteY18" fmla="*/ 75123 h 1074519"/>
              <a:gd name="connsiteX19" fmla="*/ 2306123 w 2359461"/>
              <a:gd name="connsiteY19" fmla="*/ 133312 h 1074519"/>
              <a:gd name="connsiteX20" fmla="*/ 2356000 w 2359461"/>
              <a:gd name="connsiteY20" fmla="*/ 332818 h 1074519"/>
              <a:gd name="connsiteX21" fmla="*/ 2239622 w 2359461"/>
              <a:gd name="connsiteY21" fmla="*/ 557261 h 1074519"/>
              <a:gd name="connsiteX22" fmla="*/ 2015178 w 2359461"/>
              <a:gd name="connsiteY22" fmla="*/ 856520 h 1074519"/>
              <a:gd name="connsiteX23" fmla="*/ 1832298 w 2359461"/>
              <a:gd name="connsiteY23" fmla="*/ 923021 h 1074519"/>
              <a:gd name="connsiteX24" fmla="*/ 1682669 w 2359461"/>
              <a:gd name="connsiteY24" fmla="*/ 939647 h 1074519"/>
              <a:gd name="connsiteX25" fmla="*/ 1674356 w 2359461"/>
              <a:gd name="connsiteY25" fmla="*/ 856520 h 1074519"/>
              <a:gd name="connsiteX26" fmla="*/ 1682669 w 2359461"/>
              <a:gd name="connsiteY26" fmla="*/ 723516 h 1074519"/>
              <a:gd name="connsiteX27" fmla="*/ 1591229 w 2359461"/>
              <a:gd name="connsiteY27" fmla="*/ 582200 h 1074519"/>
              <a:gd name="connsiteX28" fmla="*/ 1466538 w 2359461"/>
              <a:gd name="connsiteY28" fmla="*/ 582200 h 1074519"/>
              <a:gd name="connsiteX29" fmla="*/ 1408349 w 2359461"/>
              <a:gd name="connsiteY29" fmla="*/ 715203 h 1074519"/>
              <a:gd name="connsiteX30" fmla="*/ 1350160 w 2359461"/>
              <a:gd name="connsiteY30" fmla="*/ 898083 h 1074519"/>
              <a:gd name="connsiteX31" fmla="*/ 1250407 w 2359461"/>
              <a:gd name="connsiteY31" fmla="*/ 981210 h 1074519"/>
              <a:gd name="connsiteX32" fmla="*/ 1192218 w 2359461"/>
              <a:gd name="connsiteY32" fmla="*/ 1031087 h 1074519"/>
              <a:gd name="connsiteX33" fmla="*/ 1084153 w 2359461"/>
              <a:gd name="connsiteY33" fmla="*/ 1072650 h 1074519"/>
              <a:gd name="connsiteX34" fmla="*/ 976087 w 2359461"/>
              <a:gd name="connsiteY34" fmla="*/ 1056025 h 10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59461" h="1074519">
                <a:moveTo>
                  <a:pt x="976087" y="1056025"/>
                </a:moveTo>
                <a:cubicBezTo>
                  <a:pt x="887418" y="1046327"/>
                  <a:pt x="658818" y="1025545"/>
                  <a:pt x="552138" y="1014461"/>
                </a:cubicBezTo>
                <a:cubicBezTo>
                  <a:pt x="445458" y="1003377"/>
                  <a:pt x="402509" y="1017232"/>
                  <a:pt x="336007" y="989523"/>
                </a:cubicBezTo>
                <a:cubicBezTo>
                  <a:pt x="269505" y="961814"/>
                  <a:pt x="207160" y="906396"/>
                  <a:pt x="153127" y="848207"/>
                </a:cubicBezTo>
                <a:cubicBezTo>
                  <a:pt x="99094" y="790018"/>
                  <a:pt x="35364" y="708276"/>
                  <a:pt x="11811" y="640389"/>
                </a:cubicBezTo>
                <a:cubicBezTo>
                  <a:pt x="-11742" y="572502"/>
                  <a:pt x="6269" y="515698"/>
                  <a:pt x="11811" y="440883"/>
                </a:cubicBezTo>
                <a:cubicBezTo>
                  <a:pt x="17353" y="366068"/>
                  <a:pt x="27051" y="252461"/>
                  <a:pt x="45062" y="191501"/>
                </a:cubicBezTo>
                <a:cubicBezTo>
                  <a:pt x="63073" y="130541"/>
                  <a:pt x="85240" y="106988"/>
                  <a:pt x="119876" y="75123"/>
                </a:cubicBezTo>
                <a:cubicBezTo>
                  <a:pt x="154512" y="43258"/>
                  <a:pt x="187764" y="4465"/>
                  <a:pt x="252880" y="309"/>
                </a:cubicBezTo>
                <a:cubicBezTo>
                  <a:pt x="317996" y="-3847"/>
                  <a:pt x="441301" y="34945"/>
                  <a:pt x="510574" y="50185"/>
                </a:cubicBezTo>
                <a:cubicBezTo>
                  <a:pt x="579847" y="65425"/>
                  <a:pt x="588160" y="68196"/>
                  <a:pt x="668516" y="91749"/>
                </a:cubicBezTo>
                <a:cubicBezTo>
                  <a:pt x="748872" y="115302"/>
                  <a:pt x="905429" y="166563"/>
                  <a:pt x="992713" y="191501"/>
                </a:cubicBezTo>
                <a:cubicBezTo>
                  <a:pt x="1079997" y="216439"/>
                  <a:pt x="1192218" y="241378"/>
                  <a:pt x="1192218" y="241378"/>
                </a:cubicBezTo>
                <a:cubicBezTo>
                  <a:pt x="1254563" y="256618"/>
                  <a:pt x="1321065" y="284326"/>
                  <a:pt x="1366785" y="282941"/>
                </a:cubicBezTo>
                <a:cubicBezTo>
                  <a:pt x="1412505" y="281555"/>
                  <a:pt x="1436058" y="255232"/>
                  <a:pt x="1466538" y="233065"/>
                </a:cubicBezTo>
                <a:cubicBezTo>
                  <a:pt x="1497018" y="210898"/>
                  <a:pt x="1520571" y="170720"/>
                  <a:pt x="1549665" y="149938"/>
                </a:cubicBezTo>
                <a:cubicBezTo>
                  <a:pt x="1578759" y="129156"/>
                  <a:pt x="1594000" y="119458"/>
                  <a:pt x="1641105" y="108374"/>
                </a:cubicBezTo>
                <a:cubicBezTo>
                  <a:pt x="1688211" y="97290"/>
                  <a:pt x="1758869" y="88978"/>
                  <a:pt x="1832298" y="83436"/>
                </a:cubicBezTo>
                <a:cubicBezTo>
                  <a:pt x="1905727" y="77894"/>
                  <a:pt x="2002709" y="66810"/>
                  <a:pt x="2081680" y="75123"/>
                </a:cubicBezTo>
                <a:cubicBezTo>
                  <a:pt x="2160651" y="83436"/>
                  <a:pt x="2260403" y="90363"/>
                  <a:pt x="2306123" y="133312"/>
                </a:cubicBezTo>
                <a:cubicBezTo>
                  <a:pt x="2351843" y="176261"/>
                  <a:pt x="2367083" y="262160"/>
                  <a:pt x="2356000" y="332818"/>
                </a:cubicBezTo>
                <a:cubicBezTo>
                  <a:pt x="2344917" y="403476"/>
                  <a:pt x="2296426" y="469977"/>
                  <a:pt x="2239622" y="557261"/>
                </a:cubicBezTo>
                <a:cubicBezTo>
                  <a:pt x="2182818" y="644545"/>
                  <a:pt x="2083065" y="795560"/>
                  <a:pt x="2015178" y="856520"/>
                </a:cubicBezTo>
                <a:cubicBezTo>
                  <a:pt x="1947291" y="917480"/>
                  <a:pt x="1887716" y="909166"/>
                  <a:pt x="1832298" y="923021"/>
                </a:cubicBezTo>
                <a:cubicBezTo>
                  <a:pt x="1776880" y="936875"/>
                  <a:pt x="1708993" y="950730"/>
                  <a:pt x="1682669" y="939647"/>
                </a:cubicBezTo>
                <a:cubicBezTo>
                  <a:pt x="1656345" y="928563"/>
                  <a:pt x="1674356" y="892542"/>
                  <a:pt x="1674356" y="856520"/>
                </a:cubicBezTo>
                <a:cubicBezTo>
                  <a:pt x="1674356" y="820498"/>
                  <a:pt x="1696523" y="769236"/>
                  <a:pt x="1682669" y="723516"/>
                </a:cubicBezTo>
                <a:cubicBezTo>
                  <a:pt x="1668815" y="677796"/>
                  <a:pt x="1627251" y="605753"/>
                  <a:pt x="1591229" y="582200"/>
                </a:cubicBezTo>
                <a:cubicBezTo>
                  <a:pt x="1555207" y="558647"/>
                  <a:pt x="1497018" y="560033"/>
                  <a:pt x="1466538" y="582200"/>
                </a:cubicBezTo>
                <a:cubicBezTo>
                  <a:pt x="1436058" y="604367"/>
                  <a:pt x="1427745" y="662556"/>
                  <a:pt x="1408349" y="715203"/>
                </a:cubicBezTo>
                <a:cubicBezTo>
                  <a:pt x="1388953" y="767850"/>
                  <a:pt x="1376484" y="853749"/>
                  <a:pt x="1350160" y="898083"/>
                </a:cubicBezTo>
                <a:cubicBezTo>
                  <a:pt x="1323836" y="942417"/>
                  <a:pt x="1276731" y="959043"/>
                  <a:pt x="1250407" y="981210"/>
                </a:cubicBezTo>
                <a:cubicBezTo>
                  <a:pt x="1224083" y="1003377"/>
                  <a:pt x="1219927" y="1015847"/>
                  <a:pt x="1192218" y="1031087"/>
                </a:cubicBezTo>
                <a:cubicBezTo>
                  <a:pt x="1164509" y="1046327"/>
                  <a:pt x="1120175" y="1065723"/>
                  <a:pt x="1084153" y="1072650"/>
                </a:cubicBezTo>
                <a:cubicBezTo>
                  <a:pt x="1048131" y="1079577"/>
                  <a:pt x="1064756" y="1065723"/>
                  <a:pt x="976087" y="1056025"/>
                </a:cubicBezTo>
                <a:close/>
              </a:path>
            </a:pathLst>
          </a:cu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Callout 34"/>
          <p:cNvSpPr/>
          <p:nvPr/>
        </p:nvSpPr>
        <p:spPr>
          <a:xfrm>
            <a:off x="601393" y="3102324"/>
            <a:ext cx="2434963" cy="1269979"/>
          </a:xfrm>
          <a:prstGeom prst="upArrowCallout">
            <a:avLst/>
          </a:prstGeom>
          <a:solidFill>
            <a:srgbClr val="A03D3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rejected: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TES, PFS,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Earth-based telescopes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2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237248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06845" y="60907"/>
            <a:ext cx="63357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813" y="725787"/>
            <a:ext cx="11276667" cy="6095496"/>
            <a:chOff x="32914" y="725787"/>
            <a:chExt cx="11276667" cy="60954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4" y="725787"/>
              <a:ext cx="11276667" cy="6095496"/>
            </a:xfrm>
            <a:prstGeom prst="rect">
              <a:avLst/>
            </a:prstGeom>
            <a:ln w="38100">
              <a:solidFill>
                <a:srgbClr val="4F81BD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7958230" y="1917290"/>
              <a:ext cx="141584" cy="312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510443" y="1412748"/>
            <a:ext cx="1571106" cy="369332"/>
          </a:xfrm>
          <a:prstGeom prst="rect">
            <a:avLst/>
          </a:prstGeom>
          <a:noFill/>
          <a:ln w="38100">
            <a:solidFill>
              <a:srgbClr val="00A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to ~50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64945" y="1640936"/>
            <a:ext cx="307389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A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Mumma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Science (2009)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729"/>
          <a:stretch/>
        </p:blipFill>
        <p:spPr>
          <a:xfrm>
            <a:off x="4187264" y="2047891"/>
            <a:ext cx="3033546" cy="3100441"/>
          </a:xfrm>
          <a:prstGeom prst="rect">
            <a:avLst/>
          </a:prstGeom>
          <a:ln w="38100">
            <a:solidFill>
              <a:srgbClr val="00AAFF"/>
            </a:solidFill>
          </a:ln>
        </p:spPr>
      </p:pic>
    </p:spTree>
    <p:extLst>
      <p:ext uri="{BB962C8B-B14F-4D97-AF65-F5344CB8AC3E}">
        <p14:creationId xmlns:p14="http://schemas.microsoft.com/office/powerpoint/2010/main" val="38332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547" y="175192"/>
            <a:ext cx="216758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Methane : CH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08" y="218232"/>
            <a:ext cx="2792836" cy="28408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3078" y="1466851"/>
            <a:ext cx="458780" cy="584775"/>
          </a:xfrm>
          <a:prstGeom prst="rect">
            <a:avLst/>
          </a:prstGeom>
          <a:noFill/>
          <a:effectLst>
            <a:glow>
              <a:schemeClr val="accent1"/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B prst="convex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4164" y="313692"/>
            <a:ext cx="481222" cy="584775"/>
          </a:xfrm>
          <a:prstGeom prst="rect">
            <a:avLst/>
          </a:prstGeom>
          <a:noFill/>
          <a:effectLst>
            <a:glow>
              <a:schemeClr val="accent1"/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B prst="convex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4383" y="1638668"/>
            <a:ext cx="407484" cy="461665"/>
          </a:xfrm>
          <a:prstGeom prst="rect">
            <a:avLst/>
          </a:prstGeom>
          <a:noFill/>
          <a:effectLst>
            <a:glow>
              <a:schemeClr val="accent1"/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B prst="convex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0056" y="1705612"/>
            <a:ext cx="444352" cy="523220"/>
          </a:xfrm>
          <a:prstGeom prst="rect">
            <a:avLst/>
          </a:prstGeom>
          <a:noFill/>
          <a:effectLst>
            <a:glow>
              <a:schemeClr val="accent1"/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B prst="convex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2521" y="2251449"/>
            <a:ext cx="518091" cy="646331"/>
          </a:xfrm>
          <a:prstGeom prst="rect">
            <a:avLst/>
          </a:prstGeom>
          <a:noFill/>
          <a:effectLst>
            <a:glow>
              <a:schemeClr val="accent1"/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B prst="convex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587" y="3899474"/>
            <a:ext cx="651178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is the simplest organic molecule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as we know it is carbon-based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of macromolecules 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complex systems</a:t>
            </a:r>
            <a:endParaRPr lang="en-US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52" y="387730"/>
            <a:ext cx="5048250" cy="2828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60" y="3795221"/>
            <a:ext cx="5444940" cy="306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237248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06845" y="60907"/>
            <a:ext cx="63357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813" y="725787"/>
            <a:ext cx="11276667" cy="6095496"/>
            <a:chOff x="32914" y="725787"/>
            <a:chExt cx="11276667" cy="60954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4" y="725787"/>
              <a:ext cx="11276667" cy="6095496"/>
            </a:xfrm>
            <a:prstGeom prst="rect">
              <a:avLst/>
            </a:prstGeom>
            <a:ln w="38100">
              <a:solidFill>
                <a:srgbClr val="4F81BD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7958230" y="1917290"/>
              <a:ext cx="141584" cy="312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510443" y="1412748"/>
            <a:ext cx="1571106" cy="369332"/>
          </a:xfrm>
          <a:prstGeom prst="rect">
            <a:avLst/>
          </a:prstGeom>
          <a:noFill/>
          <a:ln w="38100">
            <a:solidFill>
              <a:srgbClr val="00A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to ~50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64945" y="1640936"/>
            <a:ext cx="307389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A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Mumma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Science (2009)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729"/>
          <a:stretch/>
        </p:blipFill>
        <p:spPr>
          <a:xfrm>
            <a:off x="4187264" y="2047891"/>
            <a:ext cx="3033546" cy="3100441"/>
          </a:xfrm>
          <a:prstGeom prst="rect">
            <a:avLst/>
          </a:prstGeom>
          <a:ln w="38100">
            <a:solidFill>
              <a:srgbClr val="00AAFF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928201" y="2305817"/>
            <a:ext cx="1311453" cy="646331"/>
          </a:xfrm>
          <a:prstGeom prst="rect">
            <a:avLst/>
          </a:prstGeom>
          <a:noFill/>
          <a:ln w="38100">
            <a:solidFill>
              <a:srgbClr val="00A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well-mixed: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ppbv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237248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06845" y="60907"/>
            <a:ext cx="63357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813" y="725787"/>
            <a:ext cx="11276667" cy="6095496"/>
            <a:chOff x="32914" y="725787"/>
            <a:chExt cx="11276667" cy="60954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4" y="725787"/>
              <a:ext cx="11276667" cy="6095496"/>
            </a:xfrm>
            <a:prstGeom prst="rect">
              <a:avLst/>
            </a:prstGeom>
            <a:ln w="38100">
              <a:solidFill>
                <a:srgbClr val="4F81BD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7958230" y="1917290"/>
              <a:ext cx="141584" cy="312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510443" y="1412748"/>
            <a:ext cx="1571106" cy="369332"/>
          </a:xfrm>
          <a:prstGeom prst="rect">
            <a:avLst/>
          </a:prstGeom>
          <a:noFill/>
          <a:ln w="38100">
            <a:solidFill>
              <a:srgbClr val="00A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to ~50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8201" y="2305817"/>
            <a:ext cx="1311453" cy="646331"/>
          </a:xfrm>
          <a:prstGeom prst="rect">
            <a:avLst/>
          </a:prstGeom>
          <a:noFill/>
          <a:ln w="38100">
            <a:solidFill>
              <a:srgbClr val="00A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well-mixed: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ppbv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73248" y="2475724"/>
            <a:ext cx="1311453" cy="369332"/>
          </a:xfrm>
          <a:prstGeom prst="rect">
            <a:avLst/>
          </a:prstGeom>
          <a:noFill/>
          <a:ln w="38100">
            <a:solidFill>
              <a:srgbClr val="00A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ppbv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64945" y="1640936"/>
            <a:ext cx="307389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A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Mumma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Science (2009)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729"/>
          <a:stretch/>
        </p:blipFill>
        <p:spPr>
          <a:xfrm>
            <a:off x="4187264" y="2047891"/>
            <a:ext cx="3033546" cy="3100441"/>
          </a:xfrm>
          <a:prstGeom prst="rect">
            <a:avLst/>
          </a:prstGeom>
          <a:ln w="38100">
            <a:solidFill>
              <a:srgbClr val="00AAFF"/>
            </a:solidFill>
          </a:ln>
        </p:spPr>
      </p:pic>
    </p:spTree>
    <p:extLst>
      <p:ext uri="{BB962C8B-B14F-4D97-AF65-F5344CB8AC3E}">
        <p14:creationId xmlns:p14="http://schemas.microsoft.com/office/powerpoint/2010/main" val="32314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237248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06845" y="60907"/>
            <a:ext cx="63357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813" y="731686"/>
            <a:ext cx="11276667" cy="6095496"/>
            <a:chOff x="32914" y="725787"/>
            <a:chExt cx="11276667" cy="60954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4" y="725787"/>
              <a:ext cx="11276667" cy="6095496"/>
            </a:xfrm>
            <a:prstGeom prst="rect">
              <a:avLst/>
            </a:prstGeom>
            <a:ln w="38100">
              <a:solidFill>
                <a:srgbClr val="4F81BD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7958230" y="1917290"/>
              <a:ext cx="141584" cy="312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2359742" y="2619314"/>
            <a:ext cx="5869858" cy="17698"/>
          </a:xfrm>
          <a:prstGeom prst="line">
            <a:avLst/>
          </a:prstGeom>
          <a:ln w="38100">
            <a:solidFill>
              <a:srgbClr val="00A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06648" y="2619314"/>
            <a:ext cx="5922952" cy="1899592"/>
          </a:xfrm>
          <a:prstGeom prst="line">
            <a:avLst/>
          </a:prstGeom>
          <a:ln w="38100">
            <a:solidFill>
              <a:srgbClr val="A03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162097" y="2185580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A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expected: </a:t>
            </a:r>
            <a:r>
              <a:rPr lang="el-GR" sz="2400" dirty="0" smtClean="0">
                <a:solidFill>
                  <a:srgbClr val="00A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 smtClean="0">
                <a:solidFill>
                  <a:srgbClr val="00A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300 years</a:t>
            </a:r>
            <a:endParaRPr lang="en-US" sz="2400" dirty="0">
              <a:solidFill>
                <a:srgbClr val="00AA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060541">
            <a:off x="4515278" y="3327508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A03D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observed: </a:t>
            </a:r>
            <a:r>
              <a:rPr lang="el-GR" sz="2400" dirty="0" smtClean="0">
                <a:solidFill>
                  <a:srgbClr val="A03D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 smtClean="0">
                <a:solidFill>
                  <a:srgbClr val="A03D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4 years</a:t>
            </a:r>
            <a:endParaRPr lang="en-US" sz="2400" dirty="0">
              <a:solidFill>
                <a:srgbClr val="A03D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1245464" y="4276840"/>
            <a:ext cx="4795475" cy="861305"/>
          </a:xfrm>
          <a:prstGeom prst="rect">
            <a:avLst/>
          </a:prstGeom>
          <a:ln w="38100">
            <a:solidFill>
              <a:srgbClr val="A03D3B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è"/>
            </a:pPr>
            <a:r>
              <a:rPr lang="en-US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destruction of methane much faster</a:t>
            </a:r>
          </a:p>
          <a:p>
            <a:pPr algn="l"/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 predicted by photochemical models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718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/>
          <a:stretch/>
        </p:blipFill>
        <p:spPr>
          <a:xfrm>
            <a:off x="0" y="1244331"/>
            <a:ext cx="8802875" cy="5617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892" y="3013122"/>
            <a:ext cx="998359" cy="955028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90450" y="3013121"/>
            <a:ext cx="863291" cy="955028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49310" y="2027208"/>
            <a:ext cx="1278336" cy="1587257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04286" y="5325984"/>
            <a:ext cx="1278336" cy="1425623"/>
          </a:xfrm>
          <a:prstGeom prst="rect">
            <a:avLst/>
          </a:prstGeom>
          <a:noFill/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flipV="1">
            <a:off x="4710786" y="3632762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05249" y="3720419"/>
            <a:ext cx="1869055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NOMAD</a:t>
            </a:r>
          </a:p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ACS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6103" y="1293392"/>
            <a:ext cx="3135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Earth-based telescopes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2237" y="4790643"/>
            <a:ext cx="1999050" cy="461665"/>
          </a:xfrm>
          <a:prstGeom prst="rect">
            <a:avLst/>
          </a:prstGeom>
          <a:noFill/>
          <a:ln w="28575">
            <a:solidFill>
              <a:srgbClr val="4F81B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F81BD"/>
                </a:solidFill>
                <a:latin typeface="Times" pitchFamily="18" charset="0"/>
              </a:rPr>
              <a:t>Curiosity</a:t>
            </a:r>
            <a:endParaRPr lang="en-US" sz="2400" b="1" dirty="0">
              <a:solidFill>
                <a:srgbClr val="4F81BD"/>
              </a:solidFill>
              <a:latin typeface="Times" pitchFamily="18" charset="0"/>
            </a:endParaRPr>
          </a:p>
        </p:txBody>
      </p:sp>
      <p:sp>
        <p:nvSpPr>
          <p:cNvPr id="12" name="Bent Arrow 11"/>
          <p:cNvSpPr/>
          <p:nvPr/>
        </p:nvSpPr>
        <p:spPr>
          <a:xfrm flipV="1">
            <a:off x="1711223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531" y="4104916"/>
            <a:ext cx="1252893" cy="461665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PFS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16" name="Bent Arrow 15"/>
          <p:cNvSpPr/>
          <p:nvPr/>
        </p:nvSpPr>
        <p:spPr>
          <a:xfrm flipV="1">
            <a:off x="163686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994" y="4104916"/>
            <a:ext cx="803751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TES</a:t>
            </a:r>
          </a:p>
          <a:p>
            <a:pPr algn="ctr"/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721" y="1724279"/>
            <a:ext cx="3378410" cy="2243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/>
          <a:stretch/>
        </p:blipFill>
        <p:spPr>
          <a:xfrm>
            <a:off x="8808115" y="4922323"/>
            <a:ext cx="3383885" cy="19356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15233" y="4483725"/>
            <a:ext cx="35573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Stratospheric observatory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17" y="3806400"/>
            <a:ext cx="335382" cy="29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06" y="4185445"/>
            <a:ext cx="436843" cy="290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77" y="4183324"/>
            <a:ext cx="439862" cy="2936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51" y="4185445"/>
            <a:ext cx="437212" cy="290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22" y="4874942"/>
            <a:ext cx="556769" cy="2930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4" y="4566202"/>
            <a:ext cx="556769" cy="29306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817703" y="374948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solidFill>
            <a:srgbClr val="4F81BD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884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1" y="1061408"/>
            <a:ext cx="4670590" cy="2566721"/>
          </a:xfrm>
          <a:ln w="38100">
            <a:solidFill>
              <a:srgbClr val="A03D3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9" y="1777883"/>
            <a:ext cx="6421348" cy="3657600"/>
          </a:xfrm>
          <a:prstGeom prst="rect">
            <a:avLst/>
          </a:prstGeom>
          <a:ln w="38100">
            <a:solidFill>
              <a:srgbClr val="A03D3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48" y="906615"/>
            <a:ext cx="3574785" cy="2234241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cxnSp>
        <p:nvCxnSpPr>
          <p:cNvPr id="9" name="Straight Arrow Connector 8"/>
          <p:cNvCxnSpPr/>
          <p:nvPr/>
        </p:nvCxnSpPr>
        <p:spPr>
          <a:xfrm>
            <a:off x="10325819" y="3166734"/>
            <a:ext cx="940279" cy="5348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36" y="2754471"/>
            <a:ext cx="6634253" cy="3471491"/>
          </a:xfrm>
          <a:prstGeom prst="rect">
            <a:avLst/>
          </a:prstGeom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2" name="Rectangle 11"/>
          <p:cNvSpPr/>
          <p:nvPr/>
        </p:nvSpPr>
        <p:spPr>
          <a:xfrm>
            <a:off x="4554747" y="5597255"/>
            <a:ext cx="1949570" cy="198407"/>
          </a:xfrm>
          <a:prstGeom prst="rect">
            <a:avLst/>
          </a:prstGeom>
          <a:solidFill>
            <a:srgbClr val="4F81BD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96055" y="6225669"/>
            <a:ext cx="35516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Webster et al., Science (2013)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7423349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92946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10325819" y="3166734"/>
            <a:ext cx="940279" cy="5348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7423349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92946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423349" y="620685"/>
            <a:ext cx="0" cy="369331"/>
          </a:xfrm>
          <a:prstGeom prst="straightConnector1">
            <a:avLst/>
          </a:prstGeom>
          <a:ln w="38100">
            <a:solidFill>
              <a:srgbClr val="A03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32293" y="990016"/>
            <a:ext cx="3182112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 of the methane story?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10325819" y="3166734"/>
            <a:ext cx="940279" cy="5348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7423349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92946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423349" y="620685"/>
            <a:ext cx="0" cy="369331"/>
          </a:xfrm>
          <a:prstGeom prst="straightConnector1">
            <a:avLst/>
          </a:prstGeom>
          <a:ln w="38100">
            <a:solidFill>
              <a:srgbClr val="A03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32293" y="990016"/>
            <a:ext cx="3182112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 of the methane story?</a:t>
            </a:r>
          </a:p>
          <a:p>
            <a:pPr algn="ctr"/>
            <a:r>
              <a:rPr lang="en-US" sz="2200" b="1" dirty="0" smtClean="0">
                <a:solidFill>
                  <a:srgbClr val="A03D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NO!</a:t>
            </a:r>
            <a:endParaRPr lang="en-US" sz="2200" b="1" dirty="0">
              <a:solidFill>
                <a:srgbClr val="A03D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8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" y="723914"/>
            <a:ext cx="11276667" cy="6095496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r="52698"/>
          <a:stretch/>
        </p:blipFill>
        <p:spPr>
          <a:xfrm>
            <a:off x="2093574" y="2697480"/>
            <a:ext cx="3484683" cy="2948204"/>
          </a:xfrm>
          <a:prstGeom prst="rect">
            <a:avLst/>
          </a:prstGeom>
          <a:ln w="38100">
            <a:solidFill>
              <a:srgbClr val="AAFF55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363870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03346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0054089" y="373700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723686" y="55681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75636" y="2328147"/>
            <a:ext cx="351695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AAFF5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Webster et al., Science (2015, 2018)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0" b="11828"/>
          <a:stretch/>
        </p:blipFill>
        <p:spPr>
          <a:xfrm>
            <a:off x="8280282" y="723913"/>
            <a:ext cx="3035197" cy="2774405"/>
          </a:xfrm>
          <a:prstGeom prst="rect">
            <a:avLst/>
          </a:prstGeom>
          <a:ln w="38100">
            <a:solidFill>
              <a:srgbClr val="A03D3B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3" r="5723" b="15358"/>
          <a:stretch/>
        </p:blipFill>
        <p:spPr>
          <a:xfrm>
            <a:off x="7008431" y="4535426"/>
            <a:ext cx="5165689" cy="2301681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702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" y="727110"/>
            <a:ext cx="11276667" cy="6095496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363870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03346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0054089" y="373700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723686" y="55681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63907" y="2361266"/>
            <a:ext cx="381688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AAFF5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Webster et al., Science (2018)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0" b="11828"/>
          <a:stretch/>
        </p:blipFill>
        <p:spPr>
          <a:xfrm>
            <a:off x="8280282" y="718014"/>
            <a:ext cx="3035197" cy="2774405"/>
          </a:xfrm>
          <a:prstGeom prst="rect">
            <a:avLst/>
          </a:prstGeom>
          <a:ln w="38100">
            <a:solidFill>
              <a:srgbClr val="A03D3B"/>
            </a:solidFill>
          </a:ln>
        </p:spPr>
      </p:pic>
      <p:pic>
        <p:nvPicPr>
          <p:cNvPr id="35" name="Content Placeholder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8" t="5344" r="455"/>
          <a:stretch/>
        </p:blipFill>
        <p:spPr>
          <a:xfrm>
            <a:off x="1790539" y="2730598"/>
            <a:ext cx="3772553" cy="2923754"/>
          </a:xfrm>
          <a:prstGeom prst="rect">
            <a:avLst/>
          </a:prstGeom>
          <a:ln w="38100">
            <a:solidFill>
              <a:srgbClr val="AAFF55"/>
            </a:solidFill>
          </a:ln>
        </p:spPr>
      </p:pic>
      <p:sp>
        <p:nvSpPr>
          <p:cNvPr id="2" name="Oval 1"/>
          <p:cNvSpPr/>
          <p:nvPr/>
        </p:nvSpPr>
        <p:spPr>
          <a:xfrm>
            <a:off x="5899356" y="3256444"/>
            <a:ext cx="1976284" cy="1457141"/>
          </a:xfrm>
          <a:prstGeom prst="ellipse">
            <a:avLst/>
          </a:prstGeom>
          <a:noFill/>
          <a:ln w="38100">
            <a:solidFill>
              <a:srgbClr val="AA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76068" y="4783148"/>
            <a:ext cx="330385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AAFF5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Seasonal cycle of the background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/>
          <a:stretch/>
        </p:blipFill>
        <p:spPr>
          <a:xfrm>
            <a:off x="0" y="1244331"/>
            <a:ext cx="8802875" cy="5617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892" y="3013122"/>
            <a:ext cx="998359" cy="955028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90450" y="3013121"/>
            <a:ext cx="863291" cy="955028"/>
          </a:xfrm>
          <a:prstGeom prst="rect">
            <a:avLst/>
          </a:prstGeom>
          <a:noFill/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49310" y="2027208"/>
            <a:ext cx="1278336" cy="1587257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04286" y="5325984"/>
            <a:ext cx="1278336" cy="1425623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flipV="1">
            <a:off x="4710786" y="3632762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05249" y="3720419"/>
            <a:ext cx="1869055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NOMAD</a:t>
            </a:r>
          </a:p>
          <a:p>
            <a:r>
              <a:rPr lang="en-US" sz="2400" b="1" smtClean="0">
                <a:solidFill>
                  <a:srgbClr val="A03D3B"/>
                </a:solidFill>
                <a:latin typeface="Times" pitchFamily="18" charset="0"/>
              </a:rPr>
              <a:t>ACS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6103" y="1293392"/>
            <a:ext cx="3135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Earth-based telescopes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2237" y="4790643"/>
            <a:ext cx="1999050" cy="461665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Curiosity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12" name="Bent Arrow 11"/>
          <p:cNvSpPr/>
          <p:nvPr/>
        </p:nvSpPr>
        <p:spPr>
          <a:xfrm flipV="1">
            <a:off x="1711223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4F81BD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531" y="4104916"/>
            <a:ext cx="1252893" cy="461665"/>
          </a:xfrm>
          <a:prstGeom prst="rect">
            <a:avLst/>
          </a:prstGeom>
          <a:noFill/>
          <a:ln w="28575">
            <a:solidFill>
              <a:srgbClr val="4F81B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F81BD"/>
                </a:solidFill>
                <a:latin typeface="Times" pitchFamily="18" charset="0"/>
              </a:rPr>
              <a:t>PFS</a:t>
            </a:r>
            <a:endParaRPr lang="en-US" sz="2400" b="1" dirty="0">
              <a:solidFill>
                <a:srgbClr val="4F81BD"/>
              </a:solidFill>
              <a:latin typeface="Times" pitchFamily="18" charset="0"/>
            </a:endParaRPr>
          </a:p>
        </p:txBody>
      </p:sp>
      <p:sp>
        <p:nvSpPr>
          <p:cNvPr id="16" name="Bent Arrow 15"/>
          <p:cNvSpPr/>
          <p:nvPr/>
        </p:nvSpPr>
        <p:spPr>
          <a:xfrm flipV="1">
            <a:off x="163686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994" y="4104916"/>
            <a:ext cx="803751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TES</a:t>
            </a:r>
          </a:p>
          <a:p>
            <a:pPr algn="ctr"/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721" y="1724279"/>
            <a:ext cx="3378410" cy="2243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/>
          <a:stretch/>
        </p:blipFill>
        <p:spPr>
          <a:xfrm>
            <a:off x="8808115" y="4922323"/>
            <a:ext cx="3383885" cy="19356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15233" y="4483725"/>
            <a:ext cx="35573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Stratospheric observatory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17" y="3806400"/>
            <a:ext cx="335382" cy="29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06" y="4185445"/>
            <a:ext cx="436843" cy="290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77" y="4183324"/>
            <a:ext cx="439862" cy="2936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51" y="4185445"/>
            <a:ext cx="437212" cy="290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22" y="4874942"/>
            <a:ext cx="556769" cy="2930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4" y="4566202"/>
            <a:ext cx="556769" cy="29306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817703" y="374948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solidFill>
            <a:srgbClr val="4F81BD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9184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564" t="2812" r="132"/>
          <a:stretch/>
        </p:blipFill>
        <p:spPr>
          <a:xfrm>
            <a:off x="5940650" y="507075"/>
            <a:ext cx="6220726" cy="4707625"/>
          </a:xfrm>
          <a:prstGeom prst="rect">
            <a:avLst/>
          </a:prstGeom>
          <a:ln w="38100">
            <a:solidFill>
              <a:srgbClr val="A03D3B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948788" y="5261390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Etiope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Nature (2012)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8105" y="1731001"/>
            <a:ext cx="1011815" cy="369332"/>
          </a:xfrm>
          <a:prstGeom prst="rect">
            <a:avLst/>
          </a:prstGeom>
          <a:noFill/>
          <a:ln w="38100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– 14 %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61371" y="1731001"/>
            <a:ext cx="1127233" cy="369332"/>
          </a:xfrm>
          <a:prstGeom prst="rect">
            <a:avLst/>
          </a:prstGeom>
          <a:noFill/>
          <a:ln w="38100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 – 93 %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2952" y="29498"/>
            <a:ext cx="6269047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methane sources on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47" y="175192"/>
            <a:ext cx="216758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Methane : CH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08" y="218232"/>
            <a:ext cx="2792836" cy="28408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3078" y="1466851"/>
            <a:ext cx="458780" cy="584775"/>
          </a:xfrm>
          <a:prstGeom prst="rect">
            <a:avLst/>
          </a:prstGeom>
          <a:noFill/>
          <a:effectLst>
            <a:glow>
              <a:schemeClr val="accent1"/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B prst="convex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4164" y="313692"/>
            <a:ext cx="481222" cy="584775"/>
          </a:xfrm>
          <a:prstGeom prst="rect">
            <a:avLst/>
          </a:prstGeom>
          <a:noFill/>
          <a:effectLst>
            <a:glow>
              <a:schemeClr val="accent1"/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B prst="convex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4383" y="1638668"/>
            <a:ext cx="407484" cy="461665"/>
          </a:xfrm>
          <a:prstGeom prst="rect">
            <a:avLst/>
          </a:prstGeom>
          <a:noFill/>
          <a:effectLst>
            <a:glow>
              <a:schemeClr val="accent1"/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B prst="convex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0056" y="1705612"/>
            <a:ext cx="444352" cy="523220"/>
          </a:xfrm>
          <a:prstGeom prst="rect">
            <a:avLst/>
          </a:prstGeom>
          <a:noFill/>
          <a:effectLst>
            <a:glow>
              <a:schemeClr val="accent1"/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B prst="convex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2521" y="2251449"/>
            <a:ext cx="518091" cy="646331"/>
          </a:xfrm>
          <a:prstGeom prst="rect">
            <a:avLst/>
          </a:prstGeom>
          <a:noFill/>
          <a:effectLst>
            <a:glow>
              <a:schemeClr val="accent1"/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B prst="convex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8587" y="3899474"/>
            <a:ext cx="73671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is the simplest organic molecule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as we know it is carbon-based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of macromolecules 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complex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On Earth, methane is mainly of biological origin</a:t>
            </a:r>
            <a:endParaRPr lang="en-US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2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" y="723914"/>
            <a:ext cx="11276667" cy="6095496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87" y="3383773"/>
            <a:ext cx="5756583" cy="2214715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612" y="2277576"/>
            <a:ext cx="5873609" cy="4551174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5315318" y="1572611"/>
            <a:ext cx="1114857" cy="3693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15.5 ppbv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56614" y="2454132"/>
            <a:ext cx="507345" cy="17108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41927" y="2157049"/>
            <a:ext cx="522032" cy="29405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692640" y="4259334"/>
            <a:ext cx="845192" cy="8082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10561820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23141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8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43593" y="376844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0561820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23141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561820" y="620685"/>
            <a:ext cx="0" cy="369331"/>
          </a:xfrm>
          <a:prstGeom prst="straightConnector1">
            <a:avLst/>
          </a:prstGeom>
          <a:ln w="38100">
            <a:solidFill>
              <a:srgbClr val="A03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970764" y="990016"/>
            <a:ext cx="3182112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 of the methane story?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075" y="2170122"/>
            <a:ext cx="87232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first time ever: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contemporaneous CH</a:t>
            </a:r>
            <a:r>
              <a:rPr lang="en-US" sz="24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detections obtained in the same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 potential source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5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43593" y="376844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17703" y="36449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3231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0561820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23141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561820" y="620685"/>
            <a:ext cx="0" cy="369331"/>
          </a:xfrm>
          <a:prstGeom prst="straightConnector1">
            <a:avLst/>
          </a:prstGeom>
          <a:ln w="38100">
            <a:solidFill>
              <a:srgbClr val="A03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970764" y="990016"/>
            <a:ext cx="3182112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 of the methane story?</a:t>
            </a:r>
          </a:p>
          <a:p>
            <a:pPr algn="ctr"/>
            <a:r>
              <a:rPr lang="en-US" sz="2200" b="1" dirty="0">
                <a:solidFill>
                  <a:srgbClr val="A03D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NO!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075" y="2170122"/>
            <a:ext cx="87232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first time ever: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contemporaneous CH</a:t>
            </a:r>
            <a:r>
              <a:rPr lang="en-US" sz="24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detections obtained in the same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 potential source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8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9"/>
          <a:stretch/>
        </p:blipFill>
        <p:spPr>
          <a:xfrm>
            <a:off x="0" y="1244331"/>
            <a:ext cx="8802875" cy="5617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892" y="3013122"/>
            <a:ext cx="998359" cy="955028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90450" y="3013121"/>
            <a:ext cx="863291" cy="955028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49310" y="2027208"/>
            <a:ext cx="1278336" cy="1587257"/>
          </a:xfrm>
          <a:prstGeom prst="rect">
            <a:avLst/>
          </a:prstGeom>
          <a:noFill/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04286" y="5325984"/>
            <a:ext cx="1278336" cy="1425623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flipV="1">
            <a:off x="4710786" y="3632762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4F81BD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05249" y="3720419"/>
            <a:ext cx="1869055" cy="830997"/>
          </a:xfrm>
          <a:prstGeom prst="rect">
            <a:avLst/>
          </a:prstGeom>
          <a:noFill/>
          <a:ln w="28575">
            <a:solidFill>
              <a:srgbClr val="4F81B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F81BD"/>
                </a:solidFill>
                <a:latin typeface="Times" pitchFamily="18" charset="0"/>
              </a:rPr>
              <a:t>NOMAD</a:t>
            </a:r>
          </a:p>
          <a:p>
            <a:r>
              <a:rPr lang="en-US" sz="2400" b="1" dirty="0" smtClean="0">
                <a:solidFill>
                  <a:srgbClr val="4F81BD"/>
                </a:solidFill>
                <a:latin typeface="Times" pitchFamily="18" charset="0"/>
              </a:rPr>
              <a:t>ACS</a:t>
            </a:r>
            <a:endParaRPr lang="en-US" sz="2400" b="1" dirty="0">
              <a:solidFill>
                <a:srgbClr val="4F81BD"/>
              </a:solidFill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6103" y="1293392"/>
            <a:ext cx="3135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Earth-based telescopes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2237" y="4790643"/>
            <a:ext cx="1999050" cy="461665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Curiosity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12" name="Bent Arrow 11"/>
          <p:cNvSpPr/>
          <p:nvPr/>
        </p:nvSpPr>
        <p:spPr>
          <a:xfrm flipV="1">
            <a:off x="1711223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531" y="4104916"/>
            <a:ext cx="1252893" cy="461665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PFS</a:t>
            </a:r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sp>
        <p:nvSpPr>
          <p:cNvPr id="16" name="Bent Arrow 15"/>
          <p:cNvSpPr/>
          <p:nvPr/>
        </p:nvSpPr>
        <p:spPr>
          <a:xfrm flipV="1">
            <a:off x="163686" y="3968149"/>
            <a:ext cx="515938" cy="47215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382"/>
            </a:avLst>
          </a:prstGeom>
          <a:solidFill>
            <a:srgbClr val="A03D3B"/>
          </a:solidFill>
          <a:ln>
            <a:solidFill>
              <a:srgbClr val="A0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994" y="4104916"/>
            <a:ext cx="803751" cy="830997"/>
          </a:xfrm>
          <a:prstGeom prst="rect">
            <a:avLst/>
          </a:prstGeom>
          <a:noFill/>
          <a:ln w="28575">
            <a:solidFill>
              <a:srgbClr val="A03D3B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03D3B"/>
                </a:solidFill>
                <a:latin typeface="Times" pitchFamily="18" charset="0"/>
              </a:rPr>
              <a:t>TES</a:t>
            </a:r>
          </a:p>
          <a:p>
            <a:pPr algn="ctr"/>
            <a:endParaRPr lang="en-US" sz="2400" b="1" dirty="0">
              <a:solidFill>
                <a:srgbClr val="A03D3B"/>
              </a:solidFill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721" y="1724279"/>
            <a:ext cx="3378410" cy="2243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/>
          <a:stretch/>
        </p:blipFill>
        <p:spPr>
          <a:xfrm>
            <a:off x="8808115" y="4922323"/>
            <a:ext cx="3383885" cy="19356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15233" y="4483725"/>
            <a:ext cx="35573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Stratospheric observatory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17" y="3806400"/>
            <a:ext cx="335382" cy="29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06" y="4185445"/>
            <a:ext cx="436843" cy="290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77" y="4183324"/>
            <a:ext cx="439862" cy="2936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51" y="4185445"/>
            <a:ext cx="437212" cy="290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22" y="4874942"/>
            <a:ext cx="556769" cy="2930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4" y="4566202"/>
            <a:ext cx="556769" cy="29306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561820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23141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0561820" y="620685"/>
            <a:ext cx="0" cy="369331"/>
          </a:xfrm>
          <a:prstGeom prst="straightConnector1">
            <a:avLst/>
          </a:prstGeom>
          <a:ln w="38100">
            <a:solidFill>
              <a:srgbClr val="A03D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970764" y="990016"/>
            <a:ext cx="3182112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 of the methane story?</a:t>
            </a:r>
          </a:p>
          <a:p>
            <a:pPr algn="ctr"/>
            <a:r>
              <a:rPr lang="en-US" sz="2200" b="1" dirty="0">
                <a:solidFill>
                  <a:srgbClr val="A03D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NO!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4914" y="1590348"/>
            <a:ext cx="3087127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TGO = Trace Gas Orbiter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0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561820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23141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5" y="739999"/>
            <a:ext cx="7230575" cy="1870519"/>
          </a:xfrm>
          <a:prstGeom prst="rect">
            <a:avLst/>
          </a:prstGeom>
          <a:ln w="38100">
            <a:solidFill>
              <a:srgbClr val="FFAC00"/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1732472" y="2610518"/>
            <a:ext cx="35862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Korablev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Nature (2019)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t="3900" r="22452" b="9309"/>
          <a:stretch/>
        </p:blipFill>
        <p:spPr>
          <a:xfrm>
            <a:off x="9043711" y="632083"/>
            <a:ext cx="3010552" cy="29464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433" y="3667452"/>
            <a:ext cx="5101087" cy="3167489"/>
          </a:xfrm>
          <a:prstGeom prst="rect">
            <a:avLst/>
          </a:prstGeom>
          <a:ln w="38100">
            <a:solidFill>
              <a:srgbClr val="FFAC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/>
          <a:srcRect t="53363"/>
          <a:stretch/>
        </p:blipFill>
        <p:spPr>
          <a:xfrm>
            <a:off x="25530" y="3667453"/>
            <a:ext cx="5247858" cy="3167489"/>
          </a:xfrm>
          <a:prstGeom prst="rect">
            <a:avLst/>
          </a:prstGeom>
          <a:ln w="38100">
            <a:solidFill>
              <a:srgbClr val="FFAC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52" name="TextBox 51"/>
          <p:cNvSpPr txBox="1"/>
          <p:nvPr/>
        </p:nvSpPr>
        <p:spPr>
          <a:xfrm>
            <a:off x="2489635" y="3157520"/>
            <a:ext cx="5607625" cy="461665"/>
          </a:xfrm>
          <a:prstGeom prst="rect">
            <a:avLst/>
          </a:prstGeom>
          <a:noFill/>
          <a:ln w="38100">
            <a:solidFill>
              <a:srgbClr val="FFAC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TGO detection limit: 0.05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50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pptv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561820" y="378926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231417" y="60907"/>
            <a:ext cx="646331" cy="369332"/>
          </a:xfrm>
          <a:prstGeom prst="rect">
            <a:avLst/>
          </a:prstGeom>
          <a:solidFill>
            <a:srgbClr val="4F81B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" y="731686"/>
            <a:ext cx="11276667" cy="6095496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7621967" y="4984956"/>
            <a:ext cx="0" cy="619432"/>
          </a:xfrm>
          <a:prstGeom prst="straightConnector1">
            <a:avLst/>
          </a:prstGeom>
          <a:ln w="38100">
            <a:solidFill>
              <a:srgbClr val="FFA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06120" y="4705169"/>
            <a:ext cx="1295547" cy="369332"/>
          </a:xfrm>
          <a:prstGeom prst="rect">
            <a:avLst/>
          </a:prstGeom>
          <a:noFill/>
          <a:ln w="38100">
            <a:solidFill>
              <a:srgbClr val="FFAA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0.05 ppbv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935" r="8183"/>
          <a:stretch/>
        </p:blipFill>
        <p:spPr>
          <a:xfrm>
            <a:off x="2241755" y="857762"/>
            <a:ext cx="5321218" cy="2428875"/>
          </a:xfrm>
          <a:prstGeom prst="rect">
            <a:avLst/>
          </a:prstGeom>
          <a:ln w="38100">
            <a:solidFill>
              <a:srgbClr val="FF55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cxnSp>
        <p:nvCxnSpPr>
          <p:cNvPr id="8" name="Straight Arrow Connector 7"/>
          <p:cNvCxnSpPr/>
          <p:nvPr/>
        </p:nvCxnSpPr>
        <p:spPr>
          <a:xfrm flipV="1">
            <a:off x="7568872" y="2072199"/>
            <a:ext cx="395257" cy="1"/>
          </a:xfrm>
          <a:prstGeom prst="straightConnector1">
            <a:avLst/>
          </a:prstGeom>
          <a:ln w="38100">
            <a:solidFill>
              <a:srgbClr val="FF5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52449" y="870982"/>
            <a:ext cx="161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22, 2019</a:t>
            </a:r>
            <a:endParaRPr lang="en-US" dirty="0">
              <a:solidFill>
                <a:srgbClr val="FF55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9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" y="722248"/>
            <a:ext cx="11276667" cy="6095496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cxnSp>
        <p:nvCxnSpPr>
          <p:cNvPr id="23" name="Straight Connector 22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solidFill>
            <a:srgbClr val="4F81BD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5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solidFill>
            <a:srgbClr val="4F81BD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914" y="731686"/>
            <a:ext cx="11276667" cy="6095496"/>
            <a:chOff x="32914" y="731686"/>
            <a:chExt cx="11276667" cy="60954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4" y="731686"/>
              <a:ext cx="11276667" cy="6095496"/>
            </a:xfrm>
            <a:prstGeom prst="rect">
              <a:avLst/>
            </a:prstGeom>
            <a:ln w="38100">
              <a:solidFill>
                <a:srgbClr val="4F81BD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8123412" y="4318328"/>
              <a:ext cx="16164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2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>
            <a:off x="1972887" y="543098"/>
            <a:ext cx="9897688" cy="55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2509" y="543098"/>
            <a:ext cx="100861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8829" y="543098"/>
            <a:ext cx="60405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60763" y="371302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4947" y="526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7597" y="532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3593" y="370945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94768" y="370667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138025" y="371618"/>
            <a:ext cx="0" cy="188422"/>
          </a:xfrm>
          <a:prstGeom prst="line">
            <a:avLst/>
          </a:prstGeom>
          <a:ln w="38100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52567" y="526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88753" y="55942"/>
            <a:ext cx="646331" cy="369332"/>
          </a:xfrm>
          <a:prstGeom prst="rect">
            <a:avLst/>
          </a:prstGeom>
          <a:solidFill>
            <a:srgbClr val="4F81BD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652871" y="37289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10670" y="548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979921" y="348683"/>
            <a:ext cx="0" cy="18842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7720" y="306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12144" y="62068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" y="727470"/>
            <a:ext cx="11276667" cy="6095496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172884" y="877108"/>
            <a:ext cx="6996724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A03D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we search for methane, the less we find it!</a:t>
            </a:r>
            <a:endParaRPr lang="en-US" sz="2400" b="1" dirty="0">
              <a:solidFill>
                <a:srgbClr val="A03D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6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546115" y="3729486"/>
            <a:ext cx="2609578" cy="2585588"/>
          </a:xfrm>
          <a:prstGeom prst="ellipse">
            <a:avLst/>
          </a:prstGeom>
          <a:gradFill flip="none" rotWithShape="1">
            <a:gsLst>
              <a:gs pos="0">
                <a:srgbClr val="0F3674">
                  <a:tint val="66000"/>
                  <a:satMod val="160000"/>
                </a:srgbClr>
              </a:gs>
              <a:gs pos="50000">
                <a:srgbClr val="0F3674">
                  <a:tint val="44500"/>
                  <a:satMod val="160000"/>
                </a:srgbClr>
              </a:gs>
              <a:gs pos="100000">
                <a:srgbClr val="0F3674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977900" dist="50800" dir="540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482989" y="3380628"/>
            <a:ext cx="1389930" cy="1365699"/>
          </a:xfrm>
          <a:prstGeom prst="ellipse">
            <a:avLst/>
          </a:prstGeom>
          <a:gradFill flip="none" rotWithShape="1">
            <a:gsLst>
              <a:gs pos="0">
                <a:srgbClr val="BD8D68">
                  <a:shade val="30000"/>
                  <a:satMod val="115000"/>
                </a:srgbClr>
              </a:gs>
              <a:gs pos="50000">
                <a:srgbClr val="BD8D68">
                  <a:shade val="67500"/>
                  <a:satMod val="115000"/>
                </a:srgbClr>
              </a:gs>
              <a:gs pos="100000">
                <a:srgbClr val="BD8D6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7" y="457199"/>
            <a:ext cx="6110310" cy="6145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supported by: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Earth-based telescopes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exploit the Doppler effect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contamination due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terrestrial </a:t>
            </a:r>
            <a:r>
              <a:rPr lang="en-US" sz="2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5352" y="53439"/>
            <a:ext cx="358143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detections are real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02703" y="14850"/>
            <a:ext cx="307389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A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Mumma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Science (2009)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729"/>
          <a:stretch/>
        </p:blipFill>
        <p:spPr>
          <a:xfrm>
            <a:off x="9125022" y="421805"/>
            <a:ext cx="3033546" cy="3100441"/>
          </a:xfrm>
          <a:prstGeom prst="rect">
            <a:avLst/>
          </a:prstGeom>
          <a:ln w="38100">
            <a:solidFill>
              <a:srgbClr val="00AAFF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3769688" y="4314825"/>
            <a:ext cx="1973887" cy="254317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908407" y="4366322"/>
            <a:ext cx="1892318" cy="249167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999" y="3577518"/>
            <a:ext cx="971918" cy="97191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3647150" y="4147248"/>
            <a:ext cx="2096425" cy="271075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907506" y="4366322"/>
            <a:ext cx="2893220" cy="59908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8" y="3786681"/>
            <a:ext cx="2490351" cy="2490351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2857500" y="4312485"/>
            <a:ext cx="2886076" cy="5768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857500" y="4151507"/>
            <a:ext cx="2886076" cy="5768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8430805">
            <a:off x="4422426" y="573935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sunlight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58" y="4594284"/>
            <a:ext cx="3378410" cy="2243870"/>
          </a:xfrm>
          <a:prstGeom prst="rect">
            <a:avLst/>
          </a:prstGeom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456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2" grpId="0" animBg="1"/>
      <p:bldP spid="5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29465" y="1233578"/>
            <a:ext cx="5297891" cy="2471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Bottom-up strategy</a:t>
            </a:r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prebiotic chemistry</a:t>
            </a:r>
          </a:p>
          <a:p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terrestrial 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 composed of reduced species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</a:t>
            </a:r>
            <a:r>
              <a:rPr lang="en-US" sz="22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</a:t>
            </a:r>
            <a:r>
              <a:rPr lang="en-US" sz="22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H</a:t>
            </a:r>
            <a:r>
              <a:rPr lang="en-US" sz="22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0" y="54700"/>
            <a:ext cx="2688732" cy="5511900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088" b="855"/>
          <a:stretch/>
        </p:blipFill>
        <p:spPr>
          <a:xfrm>
            <a:off x="8200297" y="42901"/>
            <a:ext cx="3950408" cy="5092811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847395" y="3341329"/>
            <a:ext cx="1725283" cy="1614550"/>
          </a:xfrm>
          <a:prstGeom prst="roundRect">
            <a:avLst/>
          </a:prstGeom>
          <a:noFill/>
          <a:ln w="5715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494597" y="81498"/>
            <a:ext cx="3967625" cy="626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Searching for the origin of life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2041" y="5815733"/>
            <a:ext cx="7819720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Result: production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of a number of organic molecules needed for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life</a:t>
            </a:r>
            <a:endParaRPr lang="en-US" sz="2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2405" y="5135712"/>
            <a:ext cx="3985997" cy="430887"/>
          </a:xfrm>
          <a:prstGeom prst="rect">
            <a:avLst/>
          </a:prstGeom>
          <a:solidFill>
            <a:srgbClr val="BDE4EE"/>
          </a:solidFill>
          <a:ln w="38100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Stanley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Miller’s experiments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5841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 animBg="1"/>
      <p:bldP spid="2" grpId="0" animBg="1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7" y="457199"/>
            <a:ext cx="6110310" cy="6145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supported by: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Earth-based telescopes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exploit the Doppler effect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contamination due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terrestrial </a:t>
            </a:r>
            <a:r>
              <a:rPr lang="en-US" sz="2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Planetary Fourier Spectrometer (PFS)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spectral resolution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observed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line of the spectrum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5352" y="53439"/>
            <a:ext cx="358143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detections are real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012" y="3709987"/>
            <a:ext cx="6848475" cy="3095625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87962" y="3321050"/>
            <a:ext cx="689133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Giuranna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Nature Geoscience (2019)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5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7" y="457199"/>
            <a:ext cx="6110310" cy="6145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supported by: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Earth-based telescopes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exploit the Doppler effect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contamination due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terrestrial </a:t>
            </a:r>
            <a:r>
              <a:rPr lang="en-US" sz="2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Planetary Fourier Spectrometer (PFS)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spectral resolution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observed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line of the spectrum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TLS onboard Curiosity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 initially expected to identify methane convincingly at the 1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pptv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level!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But… TLS was the victim of a leak before launch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5352" y="53439"/>
            <a:ext cx="358143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detections are real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3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7" y="457199"/>
            <a:ext cx="6110310" cy="6145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supported by: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Earth-based telescopes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exploit the Doppler effect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contamination due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terrestrial </a:t>
            </a:r>
            <a:r>
              <a:rPr lang="en-US" sz="2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Planetary Fourier Spectrometer (PFS)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spectral resolution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observed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line of the spectrum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TLS onboard Curiosity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 initially expected to identify methane convincingly at the 1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pptv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level!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But… TLS was the victim of a leak before launch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97" y="4759531"/>
            <a:ext cx="11534304" cy="2060369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191919"/>
            <a:ext cx="5739341" cy="2495678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393099" y="1769703"/>
            <a:ext cx="581024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Webster et al., Science (2013)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544" y="4759531"/>
            <a:ext cx="10960925" cy="273133"/>
          </a:xfrm>
          <a:prstGeom prst="rect">
            <a:avLst/>
          </a:prstGeom>
          <a:solidFill>
            <a:srgbClr val="AAFF55">
              <a:alpha val="41000"/>
            </a:srgbClr>
          </a:solidFill>
          <a:ln>
            <a:solidFill>
              <a:srgbClr val="AA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65584" y="5032665"/>
            <a:ext cx="7020660" cy="270492"/>
          </a:xfrm>
          <a:prstGeom prst="rect">
            <a:avLst/>
          </a:prstGeom>
          <a:solidFill>
            <a:srgbClr val="AAFF55">
              <a:alpha val="41000"/>
            </a:srgbClr>
          </a:solidFill>
          <a:ln>
            <a:solidFill>
              <a:srgbClr val="AA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2544" y="5303157"/>
            <a:ext cx="5540499" cy="326572"/>
          </a:xfrm>
          <a:prstGeom prst="rect">
            <a:avLst/>
          </a:prstGeom>
          <a:solidFill>
            <a:srgbClr val="AAFF55">
              <a:alpha val="41000"/>
            </a:srgbClr>
          </a:solidFill>
          <a:ln>
            <a:solidFill>
              <a:srgbClr val="AA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20046" y="5881777"/>
            <a:ext cx="7449127" cy="326572"/>
          </a:xfrm>
          <a:prstGeom prst="rect">
            <a:avLst/>
          </a:prstGeom>
          <a:solidFill>
            <a:srgbClr val="AAFF55">
              <a:alpha val="41000"/>
            </a:srgbClr>
          </a:solidFill>
          <a:ln>
            <a:solidFill>
              <a:srgbClr val="AA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6382" y="6224814"/>
            <a:ext cx="11362375" cy="268513"/>
          </a:xfrm>
          <a:prstGeom prst="rect">
            <a:avLst/>
          </a:prstGeom>
          <a:solidFill>
            <a:srgbClr val="AAFF55">
              <a:alpha val="41000"/>
            </a:srgbClr>
          </a:solidFill>
          <a:ln>
            <a:solidFill>
              <a:srgbClr val="AA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6383" y="6493327"/>
            <a:ext cx="6478318" cy="326572"/>
          </a:xfrm>
          <a:prstGeom prst="rect">
            <a:avLst/>
          </a:prstGeom>
          <a:solidFill>
            <a:srgbClr val="AAFF55">
              <a:alpha val="41000"/>
            </a:srgbClr>
          </a:solidFill>
          <a:ln>
            <a:solidFill>
              <a:srgbClr val="AAF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95352" y="53439"/>
            <a:ext cx="358143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detections are real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4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7" y="457198"/>
            <a:ext cx="6110310" cy="6400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supported by: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Earth-based telescopes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exploit the Doppler effect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contamination due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terrestrial </a:t>
            </a:r>
            <a:r>
              <a:rPr lang="en-US" sz="2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Planetary Fourier Spectrometer (PFS)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spectral resolution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observed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line of the spectrum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TLS onboard Curiosity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 initially expected to identify methane convincingly at the 1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pptv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level!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But… TLS was the victim of a leak before launch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fast removal process to still be discovered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mechanisms proposed so far are not convincing / efficient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key species must not be affected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5352" y="53439"/>
            <a:ext cx="358143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detections are real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80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7" y="457198"/>
            <a:ext cx="6110310" cy="6400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supported by: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Earth-based telescopes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exploit the Doppler effect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contamination due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terrestrial </a:t>
            </a:r>
            <a:r>
              <a:rPr lang="en-US" sz="20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Planetary Fourier Spectrometer (PFS)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spectral resolution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observed in a single line of the spectrum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TLS onboard Curiosity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 initially expected to identify methane convincingly at the 1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pptv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level!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But… TLS was the victim of a leak before launch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fast removal process to still be discovered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mechanisms proposed so far are not convincing / efficient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key species must not be affected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03918" y="0"/>
            <a:ext cx="5938" cy="6858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6081484" y="457199"/>
            <a:ext cx="6197599" cy="6400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supported by: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NOMAD and ACS onboard TGO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are the most sensitive instruments and were specifically designed to search for trace gas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two instruments agree</a:t>
            </a:r>
          </a:p>
          <a:p>
            <a:pPr marL="457200" lvl="1" indent="0">
              <a:buNone/>
            </a:pP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need to discover a mysterious removal process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need to correct the photochemistry as currently understood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5352" y="53439"/>
            <a:ext cx="358143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detections are real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7292" y="53438"/>
            <a:ext cx="428598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detections are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real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9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103918" y="0"/>
            <a:ext cx="5938" cy="6858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77" y="2770168"/>
            <a:ext cx="4081482" cy="4081482"/>
          </a:xfrm>
          <a:prstGeom prst="rect">
            <a:avLst/>
          </a:prstGeom>
          <a:ln w="38100"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395352" y="53439"/>
            <a:ext cx="358143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detections are real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1810" y="1377950"/>
            <a:ext cx="2818207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PROBLEMS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842639" y="632202"/>
            <a:ext cx="336551" cy="6286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9696" y="1377949"/>
            <a:ext cx="2161169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PROBLEM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7292" y="53438"/>
            <a:ext cx="428598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</a:t>
            </a:r>
            <a:r>
              <a:rPr lang="en-US" sz="24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detections are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real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9012006" y="632201"/>
            <a:ext cx="336551" cy="62865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307223" y="1733579"/>
            <a:ext cx="4205268" cy="1148974"/>
          </a:xfrm>
          <a:prstGeom prst="wedgeEllipseCallout">
            <a:avLst/>
          </a:prstGeom>
          <a:solidFill>
            <a:schemeClr val="bg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“Extraordinary claims require extraordinary evidence”</a:t>
            </a:r>
          </a:p>
        </p:txBody>
      </p:sp>
      <p:sp>
        <p:nvSpPr>
          <p:cNvPr id="17" name="Cloud Callout 16"/>
          <p:cNvSpPr/>
          <p:nvPr/>
        </p:nvSpPr>
        <p:spPr>
          <a:xfrm rot="16200000">
            <a:off x="1978301" y="1634848"/>
            <a:ext cx="1460498" cy="2953300"/>
          </a:xfrm>
          <a:prstGeom prst="cloudCallou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afraid there is no evidence for methane on Mars…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18951" y="6362551"/>
            <a:ext cx="256993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Carl Sagan (1934 – 1996)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3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742" y="2127250"/>
            <a:ext cx="4214058" cy="1517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Cosmos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divided into two words: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Sublunary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Celestial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308" y="25400"/>
            <a:ext cx="5944066" cy="6111766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7487561" y="6137166"/>
            <a:ext cx="340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 Apian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Cosmographia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(1524)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92" y="57150"/>
            <a:ext cx="4120039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Century B.C. – Renaissance: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Aristotelian doctrine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7058" y="3937000"/>
            <a:ext cx="272542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2 distinct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physics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0" y="4786620"/>
            <a:ext cx="4940300" cy="533400"/>
          </a:xfr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same physics in the whole universe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" y="57150"/>
            <a:ext cx="4432624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2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century: Scientific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25400"/>
            <a:ext cx="5562600" cy="5099050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6610350" y="5181601"/>
            <a:ext cx="5562600" cy="646331"/>
          </a:xfrm>
          <a:prstGeom prst="rect">
            <a:avLst/>
          </a:prstGeom>
          <a:solidFill>
            <a:srgbClr val="FFFFDE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Nicolaus Copernicus</a:t>
            </a:r>
          </a:p>
          <a:p>
            <a:pPr algn="ctr"/>
            <a:r>
              <a:rPr lang="en-U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Revolutionibus</a:t>
            </a:r>
            <a:r>
              <a:rPr lang="en-U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Orbium</a:t>
            </a:r>
            <a:r>
              <a:rPr lang="en-U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Coelestium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(1543)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" y="3308350"/>
            <a:ext cx="629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From the Closed World to the Infinite Universe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(Alexandre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Koyré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56300"/>
            <a:ext cx="7948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If same physics everywhere, same things everywhere (e.g. life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02" y="139920"/>
            <a:ext cx="11707648" cy="5014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idea of the plurality of (inhabited) worlds has become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important since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17</a:t>
            </a:r>
            <a:r>
              <a:rPr lang="en-US" sz="24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century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48" y="774700"/>
            <a:ext cx="2889685" cy="4906684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774401"/>
            <a:ext cx="3581400" cy="4906983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772204" y="5757600"/>
            <a:ext cx="446596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Giordano Bruno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On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</a:t>
            </a:r>
            <a:r>
              <a:rPr lang="en-U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Infinite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Universe and Worlds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(1584)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5052" y="5757600"/>
            <a:ext cx="4844275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B.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Fontenelle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Conversations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on the Plurality of Worlds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(1686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90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9668" y="97391"/>
            <a:ext cx="3172663" cy="584775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Canals on </a:t>
            </a:r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Mars?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4952" y="1061544"/>
            <a:ext cx="11782096" cy="559150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1877: Giovanni Schiaparelli announced that he discovered “canals”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Built by intelligent beings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91310"/>
            <a:ext cx="7620000" cy="4314825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6040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0" y="54700"/>
            <a:ext cx="2688732" cy="5511900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294" y="1068022"/>
            <a:ext cx="8735643" cy="207657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b="1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Top-down strategy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this strategy looks at present-day biology and uses the information to extrapolate back towards the simplest entities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Methanogens: production of CH</a:t>
            </a:r>
            <a:r>
              <a:rPr lang="en-US" sz="2400" baseline="-25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CO</a:t>
            </a:r>
            <a:r>
              <a:rPr lang="en-US" sz="2400" baseline="-25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</a:t>
            </a:r>
            <a:r>
              <a:rPr lang="en-US" sz="2400" baseline="-25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aseline="-25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Methanotrophs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</a:t>
            </a:r>
            <a:r>
              <a:rPr lang="en-US" sz="2400" baseline="-25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used as a fuel</a:t>
            </a:r>
          </a:p>
          <a:p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10921" y="56600"/>
            <a:ext cx="1725283" cy="3087995"/>
          </a:xfrm>
          <a:prstGeom prst="roundRect">
            <a:avLst/>
          </a:prstGeom>
          <a:noFill/>
          <a:ln w="57150">
            <a:solidFill>
              <a:srgbClr val="A03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02" y="3229699"/>
            <a:ext cx="4790536" cy="3592903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3494597" y="81498"/>
            <a:ext cx="3967625" cy="626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Searching for the origin of life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5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09" y="0"/>
            <a:ext cx="9868982" cy="6858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3749043" y="6197600"/>
            <a:ext cx="4693914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Giovanni Schiaparelli (1877 – 1890)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9668" y="97391"/>
            <a:ext cx="3172663" cy="584775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Canals on </a:t>
            </a:r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Mars?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94" y="0"/>
            <a:ext cx="9856411" cy="6858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4577794" y="6210300"/>
            <a:ext cx="3036409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Percival Lowell (1896)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9668" y="97391"/>
            <a:ext cx="3172663" cy="584775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Canals on </a:t>
            </a:r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Mars?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5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4952" y="1061544"/>
            <a:ext cx="9491498" cy="681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E. W. Maunder and J. E. Evans (1903): test with 200 school boys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93" y="1964488"/>
            <a:ext cx="6353504" cy="4066242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5781368" y="2760898"/>
            <a:ext cx="1840598" cy="24364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09668" y="97391"/>
            <a:ext cx="3172663" cy="584775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Canals on </a:t>
            </a:r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Mars?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972424" y="3748282"/>
            <a:ext cx="3983767" cy="461665"/>
          </a:xfrm>
          <a:prstGeom prst="rect">
            <a:avLst/>
          </a:prstGeom>
          <a:solidFill>
            <a:srgbClr val="FFFFFF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Canals = Optical illusion!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1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54" b="519"/>
          <a:stretch/>
        </p:blipFill>
        <p:spPr>
          <a:xfrm>
            <a:off x="7100909" y="1160297"/>
            <a:ext cx="4676589" cy="549275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4952" y="1061544"/>
            <a:ext cx="11782096" cy="5591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photographs of Mars (1909)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19" y="1695591"/>
            <a:ext cx="3755649" cy="4957456"/>
          </a:xfrm>
          <a:prstGeom prst="rect">
            <a:avLst/>
          </a:prstGeom>
          <a:ln w="38100">
            <a:solidFill>
              <a:srgbClr val="F9EBE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4509668" y="97391"/>
            <a:ext cx="3172663" cy="584775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Canals on </a:t>
            </a:r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Mars?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64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9" y="36194"/>
            <a:ext cx="5761920" cy="2948880"/>
          </a:xfrm>
          <a:prstGeom prst="rect">
            <a:avLst/>
          </a:prstGeom>
          <a:ln w="38100">
            <a:solidFill>
              <a:srgbClr val="A03D3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3581400"/>
            <a:ext cx="557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vast bulk of classical canals […] appear to have no relation to the real Martian surface”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848" r="11068" b="8023"/>
          <a:stretch/>
        </p:blipFill>
        <p:spPr>
          <a:xfrm>
            <a:off x="1289697" y="1114097"/>
            <a:ext cx="4822069" cy="4703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6442" y="105930"/>
            <a:ext cx="3817840" cy="584775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Vegetation on Mars?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105074" y="6363720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Mars seen by the Hubble space telescope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t="883" r="16674" b="-530"/>
          <a:stretch/>
        </p:blipFill>
        <p:spPr>
          <a:xfrm>
            <a:off x="6038193" y="1082566"/>
            <a:ext cx="4832551" cy="5234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812" y="5752335"/>
            <a:ext cx="6893100" cy="542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0" y="57150"/>
            <a:ext cx="920445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2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865" y="1041458"/>
            <a:ext cx="9880996" cy="5315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6442" y="105930"/>
            <a:ext cx="3817840" cy="584775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Times" pitchFamily="18" charset="0"/>
              </a:rPr>
              <a:t>Vegetation on Mars?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105074" y="6363720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Mars seen by the Hubble space telescope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7255" y="1119352"/>
            <a:ext cx="2969173" cy="499241"/>
          </a:xfrm>
          <a:prstGeom prst="rect">
            <a:avLst/>
          </a:prstGeom>
          <a:solidFill>
            <a:srgbClr val="010001"/>
          </a:solidFill>
          <a:ln>
            <a:solidFill>
              <a:srgbClr val="01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860831" y="1368972"/>
            <a:ext cx="890803" cy="9494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62765" y="938085"/>
            <a:ext cx="2206053" cy="4308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dust storm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200" y="5791200"/>
            <a:ext cx="6893100" cy="542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12" y="5752335"/>
            <a:ext cx="6893100" cy="5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1301" y="844550"/>
            <a:ext cx="11633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Mars science has a long history of false claims about all matters connected to biology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methane problem is most likely another such story…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universality of the laws of physics            same physical conditions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exploration of the Solar system has revealed the extraordinary diversity of worlds</a:t>
            </a:r>
          </a:p>
          <a:p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BUT…</a:t>
            </a:r>
          </a:p>
          <a:p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still don’t know what life requires to emerge on a planet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exploration is fundamental to better understand the mechanism underlying the emergence of life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Not Equal 9"/>
          <p:cNvSpPr/>
          <p:nvPr/>
        </p:nvSpPr>
        <p:spPr>
          <a:xfrm>
            <a:off x="5130800" y="2381349"/>
            <a:ext cx="717550" cy="431800"/>
          </a:xfrm>
          <a:prstGeom prst="mathNotEqual">
            <a:avLst/>
          </a:prstGeom>
          <a:solidFill>
            <a:srgbClr val="A03D3B"/>
          </a:solidFill>
          <a:ln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4943" y="212031"/>
            <a:ext cx="170591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94597" y="81498"/>
            <a:ext cx="3967625" cy="626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Searching for the origin of life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01" y="1175489"/>
            <a:ext cx="82531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Earth: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is expected to be fundamental in the emergence of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is mainly produced by biological organisms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can also be of geochemical 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Mars: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detection of methane could at least indicate that the red planet is more active than previously thought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could also shed light on the potential habitability of Mars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Microbes residing beneath the surface???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60" y="3135086"/>
            <a:ext cx="4289842" cy="3699988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514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7181" y="117376"/>
            <a:ext cx="4780219" cy="430887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liquid water at the surface of Mars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34" y="1890632"/>
            <a:ext cx="3901440" cy="3901440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75" y="1890632"/>
            <a:ext cx="5381297" cy="3901440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2842225" y="1290609"/>
            <a:ext cx="1641796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 ice cap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4155" y="1293033"/>
            <a:ext cx="3311997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 frost at high latitudes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5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7181" y="117376"/>
            <a:ext cx="4780219" cy="430887"/>
          </a:xfrm>
          <a:prstGeom prst="rect">
            <a:avLst/>
          </a:prstGeom>
          <a:noFill/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liquid water at the surface of Mars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3" y="1586697"/>
            <a:ext cx="5063163" cy="5063163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3" y="1586698"/>
            <a:ext cx="5063163" cy="5063163"/>
          </a:xfrm>
          <a:prstGeom prst="rect">
            <a:avLst/>
          </a:prstGeom>
          <a:ln w="38100">
            <a:solidFill>
              <a:srgbClr val="A03D3B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3" name="TextBox 12"/>
          <p:cNvSpPr txBox="1"/>
          <p:nvPr/>
        </p:nvSpPr>
        <p:spPr>
          <a:xfrm>
            <a:off x="5042261" y="924849"/>
            <a:ext cx="2056845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A03D3B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 ice clouds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60517</TotalTime>
  <Words>2195</Words>
  <Application>Microsoft Office PowerPoint</Application>
  <PresentationFormat>Widescreen</PresentationFormat>
  <Paragraphs>687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Cambria Math</vt:lpstr>
      <vt:lpstr>Tahoma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IASB-BIRA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Distribution of Methane on Mars</dc:title>
  <dc:creator>Sebastien Viscardy</dc:creator>
  <cp:lastModifiedBy>Sebastien Viscardy</cp:lastModifiedBy>
  <cp:revision>829</cp:revision>
  <dcterms:created xsi:type="dcterms:W3CDTF">2016-06-06T09:55:22Z</dcterms:created>
  <dcterms:modified xsi:type="dcterms:W3CDTF">2020-02-11T07:41:38Z</dcterms:modified>
</cp:coreProperties>
</file>