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2" r:id="rId2"/>
  </p:sldMasterIdLst>
  <p:notesMasterIdLst>
    <p:notesMasterId r:id="rId8"/>
  </p:notesMasterIdLst>
  <p:handoutMasterIdLst>
    <p:handoutMasterId r:id="rId9"/>
  </p:handoutMasterIdLst>
  <p:sldIdLst>
    <p:sldId id="256" r:id="rId3"/>
    <p:sldId id="365" r:id="rId4"/>
    <p:sldId id="347" r:id="rId5"/>
    <p:sldId id="346" r:id="rId6"/>
    <p:sldId id="352" r:id="rId7"/>
  </p:sldIdLst>
  <p:sldSz cx="9144000" cy="6858000" type="screen4x3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BCE3B3"/>
    <a:srgbClr val="393B42"/>
    <a:srgbClr val="55AB26"/>
    <a:srgbClr val="84D955"/>
    <a:srgbClr val="DAEFD5"/>
    <a:srgbClr val="8BDB5F"/>
    <a:srgbClr val="00C800"/>
    <a:srgbClr val="00CF00"/>
    <a:srgbClr val="00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47" autoAdjust="0"/>
    <p:restoredTop sz="92950" autoAdjust="0"/>
  </p:normalViewPr>
  <p:slideViewPr>
    <p:cSldViewPr snapToGrid="0" snapToObjects="1">
      <p:cViewPr varScale="1">
        <p:scale>
          <a:sx n="63" d="100"/>
          <a:sy n="63" d="100"/>
        </p:scale>
        <p:origin x="115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BEF27-5E22-524B-BF56-D61EC528B0CB}" type="datetimeFigureOut">
              <a:rPr lang="fr-FR" smtClean="0"/>
              <a:pPr/>
              <a:t>06/02/2020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4B5EA-2B8C-9E4B-8A8C-910FB0B6003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7205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F61A8-CDE6-A341-AFD7-D8D7352B36CB}" type="datetimeFigureOut">
              <a:rPr lang="fr-FR" smtClean="0"/>
              <a:pPr/>
              <a:t>06/02/2020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69702-2693-7C49-8C5C-65D2C008635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3385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169702-2693-7C49-8C5C-65D2C0086352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5582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fr-FR" dirty="0">
              <a:latin typeface="Arial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69702-2693-7C49-8C5C-65D2C0086352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6198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fr-FR" dirty="0">
              <a:latin typeface="Arial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69702-2693-7C49-8C5C-65D2C0086352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1993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fr-FR" dirty="0">
              <a:latin typeface="Arial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69702-2693-7C49-8C5C-65D2C0086352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7860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fr-FR" dirty="0">
              <a:latin typeface="Arial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69702-2693-7C49-8C5C-65D2C0086352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7058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799" y="2683279"/>
            <a:ext cx="6944783" cy="1470025"/>
          </a:xfrm>
          <a:prstGeom prst="rect">
            <a:avLst/>
          </a:prstGeom>
        </p:spPr>
        <p:txBody>
          <a:bodyPr anchor="ctr" anchorCtr="0"/>
          <a:lstStyle>
            <a:lvl1pPr algn="r">
              <a:defRPr sz="300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fr-FR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831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3AE53D-FEF2-41C1-B5DF-4130C028CB2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65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3AE53D-FEF2-41C1-B5DF-4130C028CB2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40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3AE53D-FEF2-41C1-B5DF-4130C028CB2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3265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cessus 6"/>
          <p:cNvSpPr/>
          <p:nvPr/>
        </p:nvSpPr>
        <p:spPr>
          <a:xfrm>
            <a:off x="0" y="0"/>
            <a:ext cx="9144000" cy="5498166"/>
          </a:xfrm>
          <a:prstGeom prst="flowChartProcess">
            <a:avLst/>
          </a:prstGeom>
          <a:solidFill>
            <a:srgbClr val="55AB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457200"/>
            <a:r>
              <a:rPr lang="fr-FR" dirty="0">
                <a:solidFill>
                  <a:prstClr val="white"/>
                </a:solidFill>
                <a:latin typeface="Verdana"/>
                <a:cs typeface="Verdana"/>
              </a:rPr>
              <a:t>               </a:t>
            </a:r>
          </a:p>
        </p:txBody>
      </p:sp>
      <p:pic>
        <p:nvPicPr>
          <p:cNvPr id="5" name="Image 4" descr="PICTOS_blanc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6"/>
            <a:ext cx="9144000" cy="5498592"/>
          </a:xfrm>
          <a:prstGeom prst="rect">
            <a:avLst/>
          </a:prstGeom>
        </p:spPr>
      </p:pic>
      <p:grpSp>
        <p:nvGrpSpPr>
          <p:cNvPr id="13" name="Grouper 12"/>
          <p:cNvGrpSpPr/>
          <p:nvPr/>
        </p:nvGrpSpPr>
        <p:grpSpPr>
          <a:xfrm>
            <a:off x="6948948" y="5353602"/>
            <a:ext cx="1384302" cy="813222"/>
            <a:chOff x="6948948" y="5525435"/>
            <a:chExt cx="1384302" cy="813222"/>
          </a:xfrm>
        </p:grpSpPr>
        <p:sp>
          <p:nvSpPr>
            <p:cNvPr id="9" name="Processus 8"/>
            <p:cNvSpPr/>
            <p:nvPr/>
          </p:nvSpPr>
          <p:spPr>
            <a:xfrm>
              <a:off x="7298199" y="5525435"/>
              <a:ext cx="682624" cy="507064"/>
            </a:xfrm>
            <a:prstGeom prst="flowChartProcess">
              <a:avLst/>
            </a:prstGeom>
            <a:solidFill>
              <a:srgbClr val="55AB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defTabSz="457200"/>
              <a:r>
                <a:rPr lang="fr-FR" dirty="0">
                  <a:solidFill>
                    <a:prstClr val="white"/>
                  </a:solidFill>
                  <a:latin typeface="Verdana"/>
                  <a:cs typeface="Verdana"/>
                </a:rPr>
                <a:t>     </a:t>
              </a:r>
            </a:p>
          </p:txBody>
        </p:sp>
        <p:sp>
          <p:nvSpPr>
            <p:cNvPr id="10" name="Connecteur 10"/>
            <p:cNvSpPr/>
            <p:nvPr/>
          </p:nvSpPr>
          <p:spPr>
            <a:xfrm>
              <a:off x="6948948" y="5670000"/>
              <a:ext cx="1384302" cy="668657"/>
            </a:xfrm>
            <a:custGeom>
              <a:avLst/>
              <a:gdLst/>
              <a:ahLst/>
              <a:cxnLst/>
              <a:rect l="l" t="t" r="r" b="b"/>
              <a:pathLst>
                <a:path w="1384302" h="668657">
                  <a:moveTo>
                    <a:pt x="350838" y="0"/>
                  </a:moveTo>
                  <a:cubicBezTo>
                    <a:pt x="496159" y="0"/>
                    <a:pt x="620845" y="84197"/>
                    <a:pt x="674105" y="204193"/>
                  </a:cubicBezTo>
                  <a:lnTo>
                    <a:pt x="692151" y="259591"/>
                  </a:lnTo>
                  <a:lnTo>
                    <a:pt x="710197" y="204194"/>
                  </a:lnTo>
                  <a:cubicBezTo>
                    <a:pt x="763457" y="84198"/>
                    <a:pt x="888143" y="1"/>
                    <a:pt x="1033464" y="1"/>
                  </a:cubicBezTo>
                  <a:cubicBezTo>
                    <a:pt x="1227226" y="1"/>
                    <a:pt x="1384302" y="149685"/>
                    <a:pt x="1384302" y="334329"/>
                  </a:cubicBezTo>
                  <a:cubicBezTo>
                    <a:pt x="1384302" y="518973"/>
                    <a:pt x="1227226" y="668657"/>
                    <a:pt x="1033464" y="668657"/>
                  </a:cubicBezTo>
                  <a:cubicBezTo>
                    <a:pt x="888143" y="668657"/>
                    <a:pt x="763457" y="584460"/>
                    <a:pt x="710197" y="464465"/>
                  </a:cubicBezTo>
                  <a:lnTo>
                    <a:pt x="692151" y="409067"/>
                  </a:lnTo>
                  <a:lnTo>
                    <a:pt x="674105" y="464464"/>
                  </a:lnTo>
                  <a:cubicBezTo>
                    <a:pt x="620845" y="584459"/>
                    <a:pt x="496159" y="668656"/>
                    <a:pt x="350838" y="668656"/>
                  </a:cubicBezTo>
                  <a:cubicBezTo>
                    <a:pt x="157076" y="668656"/>
                    <a:pt x="0" y="518972"/>
                    <a:pt x="0" y="334328"/>
                  </a:cubicBezTo>
                  <a:cubicBezTo>
                    <a:pt x="0" y="149684"/>
                    <a:pt x="157076" y="0"/>
                    <a:pt x="35083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defTabSz="457200"/>
              <a:endParaRPr lang="fr-FR" dirty="0">
                <a:solidFill>
                  <a:prstClr val="white"/>
                </a:solidFill>
                <a:latin typeface="Verdana"/>
                <a:cs typeface="Verdana"/>
              </a:endParaRPr>
            </a:p>
          </p:txBody>
        </p:sp>
      </p:grpSp>
      <p:pic>
        <p:nvPicPr>
          <p:cNvPr id="12" name="Image 11" descr="UNamur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538" y="5760986"/>
            <a:ext cx="954000" cy="1057041"/>
          </a:xfrm>
          <a:prstGeom prst="rect">
            <a:avLst/>
          </a:prstGeom>
        </p:spPr>
      </p:pic>
      <p:sp>
        <p:nvSpPr>
          <p:cNvPr id="18" name="Espace réservé du contenu 2"/>
          <p:cNvSpPr txBox="1">
            <a:spLocks/>
          </p:cNvSpPr>
          <p:nvPr/>
        </p:nvSpPr>
        <p:spPr>
          <a:xfrm>
            <a:off x="457200" y="6516578"/>
            <a:ext cx="8229600" cy="234000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marL="342900" indent="-342900" algn="r" defTabSz="457200" rtl="0" eaLnBrk="1" latinLnBrk="0" hangingPunct="1">
              <a:spcBef>
                <a:spcPct val="20000"/>
              </a:spcBef>
              <a:spcAft>
                <a:spcPts val="0"/>
              </a:spcAft>
              <a:buClr>
                <a:srgbClr val="FF6600"/>
              </a:buClr>
              <a:buFont typeface="Arial"/>
              <a:buNone/>
              <a:defRPr sz="2500" b="0" i="0" kern="1200">
                <a:solidFill>
                  <a:srgbClr val="211D61"/>
                </a:solidFill>
                <a:latin typeface="+mj-lt"/>
                <a:ea typeface="+mn-ea"/>
                <a:cs typeface="Frutiger LT Std 55 Roma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»"/>
              <a:defRPr sz="20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BE" sz="800" dirty="0">
                <a:solidFill>
                  <a:srgbClr val="2E3135"/>
                </a:solidFill>
                <a:latin typeface="Verdana"/>
                <a:cs typeface="Verdana"/>
              </a:rPr>
              <a:t>www.unamur.be</a:t>
            </a:r>
            <a:endParaRPr lang="fr-FR" sz="800" dirty="0">
              <a:solidFill>
                <a:srgbClr val="2E3135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4539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591828"/>
            <a:ext cx="9144000" cy="266700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200" y="6516578"/>
            <a:ext cx="8229600" cy="234000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marL="342900" indent="-342900" algn="r" defTabSz="457200" rtl="0" eaLnBrk="1" latinLnBrk="0" hangingPunct="1">
              <a:spcBef>
                <a:spcPct val="20000"/>
              </a:spcBef>
              <a:spcAft>
                <a:spcPts val="0"/>
              </a:spcAft>
              <a:buClr>
                <a:srgbClr val="FF6600"/>
              </a:buClr>
              <a:buFont typeface="Arial"/>
              <a:buNone/>
              <a:defRPr sz="2500" b="0" i="0" kern="1200">
                <a:solidFill>
                  <a:srgbClr val="211D61"/>
                </a:solidFill>
                <a:latin typeface="+mj-lt"/>
                <a:ea typeface="+mn-ea"/>
                <a:cs typeface="Frutiger LT Std 55 Roma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»"/>
              <a:defRPr sz="20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BE" sz="800" dirty="0">
                <a:solidFill>
                  <a:prstClr val="white"/>
                </a:solidFill>
                <a:latin typeface="Verdana"/>
                <a:cs typeface="Verdana"/>
              </a:rPr>
              <a:t>www.unamur.be</a:t>
            </a:r>
            <a:endParaRPr lang="fr-FR" sz="800" dirty="0">
              <a:solidFill>
                <a:prstClr val="white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8217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3724" y="1024552"/>
            <a:ext cx="7456551" cy="1468348"/>
          </a:xfrm>
          <a:ln w="28575"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fr-BE" sz="3200" b="1" dirty="0">
                <a:latin typeface="Cambria"/>
                <a:cs typeface="Cambria"/>
              </a:rPr>
              <a:t>Design of </a:t>
            </a:r>
            <a:r>
              <a:rPr lang="fr-BE" sz="3200" b="1" dirty="0" err="1">
                <a:latin typeface="Cambria"/>
                <a:cs typeface="Cambria"/>
              </a:rPr>
              <a:t>biocontrolled</a:t>
            </a:r>
            <a:r>
              <a:rPr lang="fr-BE" sz="3200" b="1" dirty="0">
                <a:latin typeface="Cambria"/>
                <a:cs typeface="Cambria"/>
              </a:rPr>
              <a:t> pesticides </a:t>
            </a:r>
            <a:r>
              <a:rPr lang="fr-BE" sz="3200" b="1" dirty="0" err="1">
                <a:latin typeface="Cambria"/>
                <a:cs typeface="Cambria"/>
              </a:rPr>
              <a:t>based</a:t>
            </a:r>
            <a:r>
              <a:rPr lang="fr-BE" sz="3200" b="1" dirty="0">
                <a:latin typeface="Cambria"/>
                <a:cs typeface="Cambria"/>
              </a:rPr>
              <a:t> on </a:t>
            </a:r>
            <a:r>
              <a:rPr lang="fr-BE" sz="3200" b="1" dirty="0" err="1">
                <a:latin typeface="Cambria"/>
                <a:cs typeface="Cambria"/>
              </a:rPr>
              <a:t>detrimental</a:t>
            </a:r>
            <a:r>
              <a:rPr lang="fr-BE" sz="3200" b="1" dirty="0">
                <a:latin typeface="Cambria"/>
                <a:cs typeface="Cambria"/>
              </a:rPr>
              <a:t> </a:t>
            </a:r>
            <a:r>
              <a:rPr lang="fr-BE" sz="3200" b="1" dirty="0" err="1">
                <a:latin typeface="Cambria"/>
                <a:cs typeface="Cambria"/>
              </a:rPr>
              <a:t>insects</a:t>
            </a:r>
            <a:r>
              <a:rPr lang="fr-BE" sz="3200" b="1" dirty="0">
                <a:latin typeface="Cambria"/>
                <a:cs typeface="Cambria"/>
              </a:rPr>
              <a:t> </a:t>
            </a:r>
            <a:r>
              <a:rPr lang="fr-BE" sz="3200" b="1" dirty="0" err="1">
                <a:latin typeface="Cambria"/>
                <a:cs typeface="Cambria"/>
              </a:rPr>
              <a:t>trehalase</a:t>
            </a:r>
            <a:r>
              <a:rPr lang="fr-BE" sz="3200" b="1" dirty="0">
                <a:latin typeface="Cambria"/>
                <a:cs typeface="Cambria"/>
              </a:rPr>
              <a:t> inhibition</a:t>
            </a:r>
            <a:endParaRPr lang="fr-FR" sz="3200" b="1" dirty="0">
              <a:latin typeface="Cambria"/>
              <a:ea typeface="Verdana" panose="020B0604030504040204" pitchFamily="34" charset="0"/>
              <a:cs typeface="Cambri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F72359-A082-4C26-8AEB-FAA1D6732762}"/>
              </a:ext>
            </a:extLst>
          </p:cNvPr>
          <p:cNvSpPr/>
          <p:nvPr/>
        </p:nvSpPr>
        <p:spPr>
          <a:xfrm>
            <a:off x="7583958" y="4955951"/>
            <a:ext cx="1508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Cambria"/>
                <a:cs typeface="Cambria"/>
              </a:rPr>
              <a:t>11/02/2020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5C232572-350D-4BF9-92F7-212A847669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38" y="5874775"/>
            <a:ext cx="1460565" cy="75128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A9A9C5F5-4A1B-4589-8EFF-9DA1F3CDED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7286" y="3051393"/>
            <a:ext cx="1732308" cy="17323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id="{5E0603BA-710C-42FC-8B9E-4D1E3837B74B}"/>
              </a:ext>
            </a:extLst>
          </p:cNvPr>
          <p:cNvSpPr txBox="1">
            <a:spLocks/>
          </p:cNvSpPr>
          <p:nvPr/>
        </p:nvSpPr>
        <p:spPr>
          <a:xfrm>
            <a:off x="0" y="4964023"/>
            <a:ext cx="2376843" cy="361260"/>
          </a:xfrm>
          <a:prstGeom prst="rect">
            <a:avLst/>
          </a:prstGeom>
          <a:ln w="28575">
            <a:noFill/>
          </a:ln>
        </p:spPr>
        <p:txBody>
          <a:bodyPr anchor="ctr" anchorCtr="0"/>
          <a:lstStyle>
            <a:lvl1pPr algn="r" defTabSz="4572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bg1"/>
                </a:solidFill>
                <a:latin typeface="Verdana"/>
                <a:ea typeface="+mj-ea"/>
                <a:cs typeface="Verdana"/>
              </a:defRPr>
            </a:lvl1pPr>
          </a:lstStyle>
          <a:p>
            <a:pPr algn="ctr"/>
            <a:r>
              <a:rPr lang="fr-BE" sz="2000" b="1" dirty="0">
                <a:latin typeface="Cambria"/>
                <a:cs typeface="Cambria"/>
              </a:rPr>
              <a:t>Virgile Neyman</a:t>
            </a:r>
            <a:endParaRPr lang="fr-FR" sz="2000" b="1" dirty="0">
              <a:latin typeface="Cambria"/>
              <a:ea typeface="Verdana" panose="020B0604030504040204" pitchFamily="34" charset="0"/>
              <a:cs typeface="Cambria"/>
            </a:endParaRPr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1A3C1A99-2C98-4ECE-9281-C030BD780FCF}"/>
              </a:ext>
            </a:extLst>
          </p:cNvPr>
          <p:cNvSpPr txBox="1">
            <a:spLocks/>
          </p:cNvSpPr>
          <p:nvPr/>
        </p:nvSpPr>
        <p:spPr>
          <a:xfrm>
            <a:off x="2648986" y="4968896"/>
            <a:ext cx="4264454" cy="361260"/>
          </a:xfrm>
          <a:prstGeom prst="rect">
            <a:avLst/>
          </a:prstGeom>
          <a:ln w="28575">
            <a:noFill/>
          </a:ln>
        </p:spPr>
        <p:txBody>
          <a:bodyPr anchor="ctr" anchorCtr="0"/>
          <a:lstStyle>
            <a:lvl1pPr algn="r" defTabSz="4572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bg1"/>
                </a:solidFill>
                <a:latin typeface="Verdana"/>
                <a:ea typeface="+mj-ea"/>
                <a:cs typeface="Verdana"/>
              </a:defRPr>
            </a:lvl1pPr>
          </a:lstStyle>
          <a:p>
            <a:pPr algn="ctr"/>
            <a:r>
              <a:rPr lang="fr-FR" sz="1800" b="1" dirty="0">
                <a:latin typeface="Cambria"/>
                <a:ea typeface="Verdana" panose="020B0604030504040204" pitchFamily="34" charset="0"/>
                <a:cs typeface="Cambria"/>
              </a:rPr>
              <a:t>Promoteur : Dr. Catherine Michaux</a:t>
            </a:r>
            <a:br>
              <a:rPr lang="fr-FR" sz="1800" b="1" dirty="0">
                <a:latin typeface="Cambria"/>
                <a:ea typeface="Verdana" panose="020B0604030504040204" pitchFamily="34" charset="0"/>
                <a:cs typeface="Cambria"/>
              </a:rPr>
            </a:br>
            <a:r>
              <a:rPr lang="fr-FR" sz="1800" b="1" dirty="0">
                <a:latin typeface="Cambria"/>
                <a:ea typeface="Verdana" panose="020B0604030504040204" pitchFamily="34" charset="0"/>
                <a:cs typeface="Cambria"/>
              </a:rPr>
              <a:t>Co-promoteur : Pr. Frédéric Francis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D1AD475-9A74-44C0-B031-3E71FDF6AE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5788241"/>
            <a:ext cx="2222277" cy="924347"/>
          </a:xfrm>
          <a:prstGeom prst="rect">
            <a:avLst/>
          </a:prstGeom>
        </p:spPr>
      </p:pic>
      <p:pic>
        <p:nvPicPr>
          <p:cNvPr id="6" name="Image 5" descr="Une image contenant dessin&#10;&#10;Description générée automatiquement">
            <a:extLst>
              <a:ext uri="{FF2B5EF4-FFF2-40B4-BE49-F238E27FC236}">
                <a16:creationId xmlns:a16="http://schemas.microsoft.com/office/drawing/2014/main" id="{AD035F17-6B85-4894-9D82-54D0615EEB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135" y="5734204"/>
            <a:ext cx="1676832" cy="92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17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345808" y="-5"/>
            <a:ext cx="2273721" cy="308409"/>
          </a:xfrm>
          <a:prstGeom prst="rect">
            <a:avLst/>
          </a:prstGeom>
          <a:solidFill>
            <a:srgbClr val="BCE3B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900" dirty="0" err="1"/>
              <a:t>Biochemical</a:t>
            </a:r>
            <a:r>
              <a:rPr lang="fr-BE" sz="1900" dirty="0"/>
              <a:t> </a:t>
            </a:r>
            <a:r>
              <a:rPr lang="fr-BE" sz="1900" dirty="0" err="1"/>
              <a:t>function</a:t>
            </a:r>
            <a:endParaRPr lang="fr-BE" sz="1900" dirty="0"/>
          </a:p>
        </p:txBody>
      </p:sp>
      <p:sp>
        <p:nvSpPr>
          <p:cNvPr id="10" name="Rectangle 9"/>
          <p:cNvSpPr/>
          <p:nvPr/>
        </p:nvSpPr>
        <p:spPr>
          <a:xfrm>
            <a:off x="2172905" y="-638"/>
            <a:ext cx="2172903" cy="309042"/>
          </a:xfrm>
          <a:prstGeom prst="rect">
            <a:avLst/>
          </a:prstGeom>
          <a:solidFill>
            <a:srgbClr val="BCE3B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2000" dirty="0"/>
              <a:t>Project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19529" y="-4"/>
            <a:ext cx="2524470" cy="308408"/>
          </a:xfrm>
          <a:prstGeom prst="rect">
            <a:avLst/>
          </a:prstGeom>
          <a:solidFill>
            <a:srgbClr val="BCE3B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2000" dirty="0"/>
              <a:t>Work plan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-3"/>
            <a:ext cx="2172904" cy="330470"/>
          </a:xfrm>
          <a:prstGeom prst="rect">
            <a:avLst/>
          </a:prstGeom>
          <a:solidFill>
            <a:srgbClr val="55AB26"/>
          </a:solidFill>
          <a:ln>
            <a:solidFill>
              <a:srgbClr val="393B4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dirty="0" err="1"/>
              <a:t>Context</a:t>
            </a:r>
            <a:endParaRPr lang="fr-BE" sz="20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D18CF87-F80E-49A1-80AD-EACA90DF0B4A}"/>
              </a:ext>
            </a:extLst>
          </p:cNvPr>
          <p:cNvSpPr txBox="1"/>
          <p:nvPr/>
        </p:nvSpPr>
        <p:spPr>
          <a:xfrm>
            <a:off x="8842340" y="650779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67F0385-5DFD-48FD-AED1-DA5F6FAA07EC}"/>
              </a:ext>
            </a:extLst>
          </p:cNvPr>
          <p:cNvSpPr txBox="1"/>
          <p:nvPr/>
        </p:nvSpPr>
        <p:spPr>
          <a:xfrm>
            <a:off x="928018" y="1492200"/>
            <a:ext cx="32727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Insecticids</a:t>
            </a:r>
            <a:r>
              <a:rPr lang="fr-B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 </a:t>
            </a:r>
            <a:r>
              <a:rPr lang="fr-BE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market</a:t>
            </a:r>
            <a:r>
              <a:rPr lang="fr-B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 in EU		                        	</a:t>
            </a:r>
            <a:endParaRPr lang="fr-BE" sz="2400" b="1" u="sng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F581D8-DB9E-4F0E-8CAB-2C2483D926C1}"/>
              </a:ext>
            </a:extLst>
          </p:cNvPr>
          <p:cNvSpPr/>
          <p:nvPr/>
        </p:nvSpPr>
        <p:spPr>
          <a:xfrm>
            <a:off x="254396" y="5716022"/>
            <a:ext cx="90353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harterBT-Roman"/>
              </a:rPr>
              <a:t>Hayo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harterBT-Roman"/>
              </a:rPr>
              <a:t> M. G. Van der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harterBT-Roman"/>
              </a:rPr>
              <a:t>Werf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harterBT-Roman"/>
              </a:rPr>
              <a:t>, 1996. Agriculture, Ecosystems and Environment n°60.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harterBT-Roman"/>
              </a:rPr>
              <a:t>I.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harterBT-Roman"/>
              </a:rPr>
              <a:t>Baldi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harterBT-Roman"/>
              </a:rPr>
              <a:t>,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harterBT-Roman"/>
              </a:rPr>
              <a:t>et 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harterBT-Roman"/>
              </a:rPr>
              <a:t>, 2013.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harterBT-Roman"/>
              </a:rPr>
              <a:t>Inserm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harterBT-Roman"/>
              </a:rPr>
              <a:t> : Editions EDP Sciences (ISSN: 1264-1782)</a:t>
            </a:r>
            <a:endParaRPr lang="fr-BE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harterBT-Roman"/>
              </a:rPr>
              <a:t>S.P. Foster,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harterBT-Roman"/>
              </a:rPr>
              <a:t>et al,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harterBT-Roman"/>
              </a:rPr>
              <a:t> 2013. SCI.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9CAF032-6594-4608-BD42-6F63C0C46CED}"/>
              </a:ext>
            </a:extLst>
          </p:cNvPr>
          <p:cNvSpPr txBox="1"/>
          <p:nvPr/>
        </p:nvSpPr>
        <p:spPr>
          <a:xfrm>
            <a:off x="4466813" y="4576569"/>
            <a:ext cx="2717603" cy="1426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AutoNum type="arabicParenR"/>
            </a:pPr>
            <a:r>
              <a:rPr lang="en-US" sz="2000" dirty="0">
                <a:ea typeface="Cambria" panose="02040503050406030204" pitchFamily="18" charset="0"/>
              </a:rPr>
              <a:t>Environment</a:t>
            </a:r>
          </a:p>
          <a:p>
            <a:pPr marL="457200" indent="-457200">
              <a:buAutoNum type="arabicParenR"/>
            </a:pPr>
            <a:r>
              <a:rPr lang="fr-BE" sz="2000" dirty="0">
                <a:ea typeface="Cambria" panose="02040503050406030204" pitchFamily="18" charset="0"/>
              </a:rPr>
              <a:t>Human </a:t>
            </a:r>
            <a:r>
              <a:rPr lang="fr-BE" sz="2000" dirty="0" err="1">
                <a:ea typeface="Cambria" panose="02040503050406030204" pitchFamily="18" charset="0"/>
              </a:rPr>
              <a:t>health</a:t>
            </a:r>
            <a:endParaRPr lang="fr-BE" sz="2000" dirty="0">
              <a:ea typeface="Cambria" panose="02040503050406030204" pitchFamily="18" charset="0"/>
            </a:endParaRPr>
          </a:p>
          <a:p>
            <a:pPr marL="457200" indent="-457200">
              <a:buFontTx/>
              <a:buAutoNum type="arabicParenR"/>
            </a:pPr>
            <a:r>
              <a:rPr lang="fr-BE" sz="2000" dirty="0">
                <a:ea typeface="Cambria" panose="02040503050406030204" pitchFamily="18" charset="0"/>
              </a:rPr>
              <a:t>Cases of </a:t>
            </a:r>
            <a:r>
              <a:rPr lang="fr-BE" sz="2000" dirty="0" err="1">
                <a:ea typeface="Cambria" panose="02040503050406030204" pitchFamily="18" charset="0"/>
              </a:rPr>
              <a:t>resistances</a:t>
            </a:r>
            <a:endParaRPr lang="fr-BE" sz="2000" baseline="30000" dirty="0">
              <a:ea typeface="Cambria" panose="02040503050406030204" pitchFamily="18" charset="0"/>
            </a:endParaRPr>
          </a:p>
          <a:p>
            <a:pPr marL="457200" indent="-457200">
              <a:buFontTx/>
              <a:buAutoNum type="arabicParenR"/>
            </a:pPr>
            <a:endParaRPr lang="fr-BE" sz="2000" b="1" u="sng" baseline="30000" dirty="0">
              <a:ea typeface="Cambria" panose="02040503050406030204" pitchFamily="18" charset="0"/>
            </a:endParaRPr>
          </a:p>
          <a:p>
            <a:pPr marL="457200" indent="-457200">
              <a:buAutoNum type="arabicParenR"/>
            </a:pPr>
            <a:endParaRPr lang="fr-BE" sz="2000" b="1" u="sng" baseline="30000" dirty="0">
              <a:ea typeface="Cambria" panose="02040503050406030204" pitchFamily="18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8C12002-3409-406C-8346-F4151DB79684}"/>
              </a:ext>
            </a:extLst>
          </p:cNvPr>
          <p:cNvSpPr txBox="1"/>
          <p:nvPr/>
        </p:nvSpPr>
        <p:spPr>
          <a:xfrm>
            <a:off x="386918" y="687831"/>
            <a:ext cx="1785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</a:t>
            </a:r>
            <a:endParaRPr lang="fr-BE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Flèche : bas 19">
            <a:extLst>
              <a:ext uri="{FF2B5EF4-FFF2-40B4-BE49-F238E27FC236}">
                <a16:creationId xmlns:a16="http://schemas.microsoft.com/office/drawing/2014/main" id="{8F10503F-46B4-4A3C-95F7-6B475183CCA8}"/>
              </a:ext>
            </a:extLst>
          </p:cNvPr>
          <p:cNvSpPr/>
          <p:nvPr/>
        </p:nvSpPr>
        <p:spPr>
          <a:xfrm rot="16200000">
            <a:off x="4592461" y="1394068"/>
            <a:ext cx="400503" cy="651798"/>
          </a:xfrm>
          <a:prstGeom prst="downArrow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5781BBF-8425-49E3-9C82-E4F8580A9397}"/>
              </a:ext>
            </a:extLst>
          </p:cNvPr>
          <p:cNvSpPr txBox="1"/>
          <p:nvPr/>
        </p:nvSpPr>
        <p:spPr>
          <a:xfrm>
            <a:off x="3822885" y="3688256"/>
            <a:ext cx="451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However</a:t>
            </a:r>
            <a:r>
              <a:rPr lang="fr-BE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 </a:t>
            </a:r>
            <a:r>
              <a:rPr lang="fr-BE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these</a:t>
            </a:r>
            <a:r>
              <a:rPr lang="fr-BE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 compounds have a </a:t>
            </a:r>
            <a:r>
              <a:rPr lang="fr-BE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huge</a:t>
            </a:r>
            <a:r>
              <a:rPr lang="fr-BE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 </a:t>
            </a:r>
            <a:r>
              <a:rPr lang="fr-BE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damaging</a:t>
            </a:r>
            <a:r>
              <a:rPr lang="fr-BE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 impact on :</a:t>
            </a:r>
            <a:endParaRPr lang="fr-BE" sz="2000" b="1" i="1" u="sng" baseline="30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</a:endParaRP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31C8FFEA-7449-4239-831D-C46EAE5F45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9912" y="2461508"/>
            <a:ext cx="1284471" cy="12844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B8369BA1-B9E4-4A35-820E-DD551FF3E9F6}"/>
              </a:ext>
            </a:extLst>
          </p:cNvPr>
          <p:cNvSpPr txBox="1"/>
          <p:nvPr/>
        </p:nvSpPr>
        <p:spPr>
          <a:xfrm>
            <a:off x="3645500" y="2700832"/>
            <a:ext cx="4873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Most commonly fought against with neonicotinoids and </a:t>
            </a:r>
            <a:r>
              <a:rPr lang="en-US" sz="2000" b="1" dirty="0" err="1"/>
              <a:t>pyrethrinoids</a:t>
            </a:r>
            <a:endParaRPr lang="en-US" sz="2000" b="1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32458779-22C2-4E3C-A474-D3048577A3BE}"/>
              </a:ext>
            </a:extLst>
          </p:cNvPr>
          <p:cNvSpPr txBox="1"/>
          <p:nvPr/>
        </p:nvSpPr>
        <p:spPr>
          <a:xfrm>
            <a:off x="607837" y="4285454"/>
            <a:ext cx="29322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2400" b="1" i="1" dirty="0">
                <a:solidFill>
                  <a:srgbClr val="00CC00"/>
                </a:solidFill>
              </a:rPr>
              <a:t>Acyrthosiphon pisum </a:t>
            </a:r>
          </a:p>
          <a:p>
            <a:pPr algn="ctr"/>
            <a:r>
              <a:rPr lang="fr-BE" sz="2400" b="1" i="1" dirty="0"/>
              <a:t>Or « </a:t>
            </a:r>
            <a:r>
              <a:rPr lang="fr-BE" sz="2400" b="1" i="1" dirty="0" err="1"/>
              <a:t>Pea</a:t>
            </a:r>
            <a:r>
              <a:rPr lang="fr-BE" sz="2400" b="1" i="1" dirty="0"/>
              <a:t> </a:t>
            </a:r>
            <a:r>
              <a:rPr lang="fr-BE" sz="2400" b="1" i="1" dirty="0" err="1"/>
              <a:t>aphid</a:t>
            </a:r>
            <a:r>
              <a:rPr lang="fr-BE" sz="2400" b="1" i="1" dirty="0"/>
              <a:t> »</a:t>
            </a:r>
          </a:p>
        </p:txBody>
      </p:sp>
      <p:sp>
        <p:nvSpPr>
          <p:cNvPr id="26" name="Flèche : bas 25">
            <a:extLst>
              <a:ext uri="{FF2B5EF4-FFF2-40B4-BE49-F238E27FC236}">
                <a16:creationId xmlns:a16="http://schemas.microsoft.com/office/drawing/2014/main" id="{6DD8A498-3185-414F-8BE9-66ECA68CAD55}"/>
              </a:ext>
            </a:extLst>
          </p:cNvPr>
          <p:cNvSpPr/>
          <p:nvPr/>
        </p:nvSpPr>
        <p:spPr>
          <a:xfrm rot="16200000">
            <a:off x="3155659" y="2815499"/>
            <a:ext cx="400503" cy="651798"/>
          </a:xfrm>
          <a:prstGeom prst="downArrow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78379F-9DD6-41B7-86E7-0F727F08A79E}"/>
              </a:ext>
            </a:extLst>
          </p:cNvPr>
          <p:cNvSpPr/>
          <p:nvPr/>
        </p:nvSpPr>
        <p:spPr>
          <a:xfrm>
            <a:off x="5296005" y="1488601"/>
            <a:ext cx="333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 Up to </a:t>
            </a:r>
            <a:r>
              <a:rPr lang="fr-BE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€ 1,3 billion /</a:t>
            </a:r>
            <a:r>
              <a:rPr lang="fr-BE" sz="2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year</a:t>
            </a:r>
            <a:r>
              <a:rPr lang="fr-BE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 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763072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4" grpId="0"/>
      <p:bldP spid="25" grpId="0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11430" y="-3"/>
            <a:ext cx="2184336" cy="308405"/>
          </a:xfrm>
          <a:prstGeom prst="rect">
            <a:avLst/>
          </a:prstGeom>
          <a:solidFill>
            <a:srgbClr val="BCE3B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2000" dirty="0" err="1"/>
              <a:t>Context</a:t>
            </a:r>
            <a:endParaRPr lang="fr-BE" sz="20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6794EBD-4196-468A-9D1A-609E44ED4FC1}"/>
              </a:ext>
            </a:extLst>
          </p:cNvPr>
          <p:cNvSpPr txBox="1"/>
          <p:nvPr/>
        </p:nvSpPr>
        <p:spPr>
          <a:xfrm>
            <a:off x="8856878" y="6507792"/>
            <a:ext cx="574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72905" y="18100"/>
            <a:ext cx="2150173" cy="308414"/>
          </a:xfrm>
          <a:prstGeom prst="rect">
            <a:avLst/>
          </a:prstGeom>
          <a:solidFill>
            <a:srgbClr val="55AB26"/>
          </a:solidFill>
          <a:ln>
            <a:solidFill>
              <a:srgbClr val="393B4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dirty="0"/>
              <a:t>Project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DE8C91-3947-4AAB-B4AA-97C3CA3D7B33}"/>
              </a:ext>
            </a:extLst>
          </p:cNvPr>
          <p:cNvSpPr/>
          <p:nvPr/>
        </p:nvSpPr>
        <p:spPr>
          <a:xfrm>
            <a:off x="338985" y="5847003"/>
            <a:ext cx="90353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harterBT-Roman"/>
              </a:rPr>
              <a:t>Silva, M. C. P., Terra, W. R., &amp; Ferreira, C, 2004. Insect Biochemistry and Molecular Biology, 34(10). 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harterBT-Roman"/>
              </a:rPr>
              <a:t>Sparks, T.C., &amp;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harterBT-Roman"/>
              </a:rPr>
              <a:t>Nauen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harterBT-Roman"/>
              </a:rPr>
              <a:t>, R., 2015. Pesticide Biochemistry and Physiology.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FE0FFFB-0B5E-4EE2-A949-1D69892A75CF}"/>
              </a:ext>
            </a:extLst>
          </p:cNvPr>
          <p:cNvSpPr txBox="1"/>
          <p:nvPr/>
        </p:nvSpPr>
        <p:spPr>
          <a:xfrm>
            <a:off x="386918" y="569306"/>
            <a:ext cx="1785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0B0ACC22-C008-4669-B848-14E271282BD5}"/>
              </a:ext>
            </a:extLst>
          </p:cNvPr>
          <p:cNvSpPr txBox="1"/>
          <p:nvPr/>
        </p:nvSpPr>
        <p:spPr>
          <a:xfrm>
            <a:off x="1244838" y="1304531"/>
            <a:ext cx="685786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ea typeface="Cambria" panose="02040503050406030204" pitchFamily="18" charset="0"/>
              </a:rPr>
              <a:t>Formulation of new insecticides targeting and disrupting the insects biochemical functions. </a:t>
            </a:r>
            <a:endParaRPr lang="fr-BE" sz="2000" b="1" i="1" dirty="0">
              <a:ea typeface="Cambria" panose="02040503050406030204" pitchFamily="18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FDF2A70-EF4B-4616-B842-E7092C26024B}"/>
              </a:ext>
            </a:extLst>
          </p:cNvPr>
          <p:cNvSpPr txBox="1"/>
          <p:nvPr/>
        </p:nvSpPr>
        <p:spPr>
          <a:xfrm>
            <a:off x="225920" y="2367355"/>
            <a:ext cx="6857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Now</a:t>
            </a:r>
            <a:endParaRPr lang="fr-BE" sz="2000" b="1" i="1" u="sng" baseline="30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03BE3917-0B82-4FE5-8391-DA59D35554BC}"/>
              </a:ext>
            </a:extLst>
          </p:cNvPr>
          <p:cNvSpPr txBox="1"/>
          <p:nvPr/>
        </p:nvSpPr>
        <p:spPr>
          <a:xfrm>
            <a:off x="3654855" y="2367350"/>
            <a:ext cx="6857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Aim of the </a:t>
            </a:r>
            <a:r>
              <a:rPr lang="fr-BE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project</a:t>
            </a:r>
            <a:endParaRPr lang="fr-BE" sz="2000" b="1" i="1" u="sng" baseline="30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2946E48F-197F-46CF-8DB4-C35811D72984}"/>
              </a:ext>
            </a:extLst>
          </p:cNvPr>
          <p:cNvSpPr txBox="1"/>
          <p:nvPr/>
        </p:nvSpPr>
        <p:spPr>
          <a:xfrm>
            <a:off x="2553386" y="2990434"/>
            <a:ext cx="2195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dirty="0">
                <a:ea typeface="Cambria" panose="02040503050406030204" pitchFamily="18" charset="0"/>
              </a:rPr>
              <a:t>Central </a:t>
            </a:r>
            <a:r>
              <a:rPr lang="fr-BE" sz="2000" dirty="0" err="1">
                <a:ea typeface="Cambria" panose="02040503050406030204" pitchFamily="18" charset="0"/>
              </a:rPr>
              <a:t>nervous</a:t>
            </a:r>
            <a:r>
              <a:rPr lang="fr-BE" sz="2000" dirty="0">
                <a:ea typeface="Cambria" panose="02040503050406030204" pitchFamily="18" charset="0"/>
              </a:rPr>
              <a:t> system</a:t>
            </a:r>
            <a:endParaRPr lang="fr-BE" sz="2000" u="sng" baseline="30000" dirty="0">
              <a:ea typeface="Cambria" panose="02040503050406030204" pitchFamily="18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8303B39-6788-4AFC-A0E7-2CFAC7ECB7B8}"/>
              </a:ext>
            </a:extLst>
          </p:cNvPr>
          <p:cNvSpPr txBox="1"/>
          <p:nvPr/>
        </p:nvSpPr>
        <p:spPr>
          <a:xfrm>
            <a:off x="906570" y="2992292"/>
            <a:ext cx="1511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b="1" i="1" dirty="0">
                <a:ea typeface="Cambria" panose="02040503050406030204" pitchFamily="18" charset="0"/>
              </a:rPr>
              <a:t>Action mode</a:t>
            </a:r>
            <a:endParaRPr lang="fr-BE" sz="2000" b="1" i="1" u="sng" baseline="30000" dirty="0">
              <a:ea typeface="Cambria" panose="02040503050406030204" pitchFamily="18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1519ABA-1D91-4B19-95B8-B01156292691}"/>
              </a:ext>
            </a:extLst>
          </p:cNvPr>
          <p:cNvSpPr txBox="1"/>
          <p:nvPr/>
        </p:nvSpPr>
        <p:spPr>
          <a:xfrm>
            <a:off x="5986185" y="2859600"/>
            <a:ext cx="2195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dirty="0" err="1">
                <a:ea typeface="Cambria" panose="02040503050406030204" pitchFamily="18" charset="0"/>
              </a:rPr>
              <a:t>Targeting</a:t>
            </a:r>
            <a:r>
              <a:rPr lang="fr-BE" sz="2000" dirty="0">
                <a:ea typeface="Cambria" panose="02040503050406030204" pitchFamily="18" charset="0"/>
              </a:rPr>
              <a:t> a </a:t>
            </a:r>
            <a:r>
              <a:rPr lang="fr-BE" sz="2000" dirty="0" err="1">
                <a:ea typeface="Cambria" panose="02040503050406030204" pitchFamily="18" charset="0"/>
              </a:rPr>
              <a:t>specific</a:t>
            </a:r>
            <a:r>
              <a:rPr lang="fr-BE" sz="2000" dirty="0">
                <a:ea typeface="Cambria" panose="02040503050406030204" pitchFamily="18" charset="0"/>
              </a:rPr>
              <a:t> </a:t>
            </a:r>
            <a:r>
              <a:rPr lang="fr-BE" sz="2000" dirty="0" err="1">
                <a:ea typeface="Cambria" panose="02040503050406030204" pitchFamily="18" charset="0"/>
              </a:rPr>
              <a:t>biochemical</a:t>
            </a:r>
            <a:r>
              <a:rPr lang="fr-BE" sz="2000" dirty="0">
                <a:ea typeface="Cambria" panose="02040503050406030204" pitchFamily="18" charset="0"/>
              </a:rPr>
              <a:t> </a:t>
            </a:r>
            <a:r>
              <a:rPr lang="fr-BE" sz="2000" dirty="0" err="1">
                <a:ea typeface="Cambria" panose="02040503050406030204" pitchFamily="18" charset="0"/>
              </a:rPr>
              <a:t>function</a:t>
            </a:r>
            <a:endParaRPr lang="fr-BE" sz="2000" u="sng" baseline="30000" dirty="0">
              <a:ea typeface="Cambria" panose="02040503050406030204" pitchFamily="18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B4915960-8BF5-4AD3-BB8C-5032916772D3}"/>
              </a:ext>
            </a:extLst>
          </p:cNvPr>
          <p:cNvSpPr txBox="1"/>
          <p:nvPr/>
        </p:nvSpPr>
        <p:spPr>
          <a:xfrm>
            <a:off x="906570" y="4284908"/>
            <a:ext cx="1511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b="1" i="1" dirty="0" err="1">
                <a:ea typeface="Cambria" panose="02040503050406030204" pitchFamily="18" charset="0"/>
              </a:rPr>
              <a:t>Affected</a:t>
            </a:r>
            <a:r>
              <a:rPr lang="fr-BE" sz="2000" b="1" i="1" dirty="0">
                <a:ea typeface="Cambria" panose="02040503050406030204" pitchFamily="18" charset="0"/>
              </a:rPr>
              <a:t> </a:t>
            </a:r>
            <a:r>
              <a:rPr lang="fr-BE" sz="2000" b="1" i="1" dirty="0" err="1">
                <a:ea typeface="Cambria" panose="02040503050406030204" pitchFamily="18" charset="0"/>
              </a:rPr>
              <a:t>species</a:t>
            </a:r>
            <a:endParaRPr lang="fr-BE" sz="2000" b="1" i="1" u="sng" baseline="30000" dirty="0">
              <a:ea typeface="Cambria" panose="02040503050406030204" pitchFamily="18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0231FA21-3EB0-49D6-BA8C-88F90A3DCAC8}"/>
              </a:ext>
            </a:extLst>
          </p:cNvPr>
          <p:cNvSpPr txBox="1"/>
          <p:nvPr/>
        </p:nvSpPr>
        <p:spPr>
          <a:xfrm>
            <a:off x="2562966" y="4090536"/>
            <a:ext cx="2195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dirty="0" err="1">
                <a:ea typeface="Cambria" panose="02040503050406030204" pitchFamily="18" charset="0"/>
              </a:rPr>
              <a:t>Insects</a:t>
            </a:r>
            <a:r>
              <a:rPr lang="fr-BE" sz="2000" dirty="0">
                <a:ea typeface="Cambria" panose="02040503050406030204" pitchFamily="18" charset="0"/>
              </a:rPr>
              <a:t> (</a:t>
            </a:r>
            <a:r>
              <a:rPr lang="fr-BE" sz="2000" dirty="0" err="1">
                <a:ea typeface="Cambria" panose="02040503050406030204" pitchFamily="18" charset="0"/>
              </a:rPr>
              <a:t>useful</a:t>
            </a:r>
            <a:r>
              <a:rPr lang="fr-BE" sz="2000" dirty="0">
                <a:ea typeface="Cambria" panose="02040503050406030204" pitchFamily="18" charset="0"/>
              </a:rPr>
              <a:t>), </a:t>
            </a:r>
            <a:r>
              <a:rPr lang="fr-BE" sz="2000" dirty="0" err="1">
                <a:ea typeface="Cambria" panose="02040503050406030204" pitchFamily="18" charset="0"/>
              </a:rPr>
              <a:t>vertebrates</a:t>
            </a:r>
            <a:r>
              <a:rPr lang="fr-BE" sz="2000" dirty="0">
                <a:ea typeface="Cambria" panose="02040503050406030204" pitchFamily="18" charset="0"/>
              </a:rPr>
              <a:t>, </a:t>
            </a:r>
            <a:r>
              <a:rPr lang="fr-BE" sz="2000" dirty="0" err="1">
                <a:ea typeface="Cambria" panose="02040503050406030204" pitchFamily="18" charset="0"/>
              </a:rPr>
              <a:t>mammals</a:t>
            </a:r>
            <a:r>
              <a:rPr lang="fr-BE" sz="2000" dirty="0">
                <a:ea typeface="Cambria" panose="02040503050406030204" pitchFamily="18" charset="0"/>
              </a:rPr>
              <a:t> </a:t>
            </a:r>
          </a:p>
          <a:p>
            <a:pPr algn="ctr"/>
            <a:r>
              <a:rPr lang="fr-BE" sz="2000" b="1" dirty="0">
                <a:ea typeface="Cambria" panose="02040503050406030204" pitchFamily="18" charset="0"/>
              </a:rPr>
              <a:t>(Human </a:t>
            </a:r>
            <a:r>
              <a:rPr lang="fr-BE" sz="2000" b="1" dirty="0" err="1">
                <a:ea typeface="Cambria" panose="02040503050406030204" pitchFamily="18" charset="0"/>
              </a:rPr>
              <a:t>being</a:t>
            </a:r>
            <a:r>
              <a:rPr lang="fr-BE" sz="2000" b="1" dirty="0">
                <a:ea typeface="Cambria" panose="02040503050406030204" pitchFamily="18" charset="0"/>
              </a:rPr>
              <a:t>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E62B42E-D4C5-47F0-A7A3-61F3FAC59CEC}"/>
              </a:ext>
            </a:extLst>
          </p:cNvPr>
          <p:cNvSpPr txBox="1"/>
          <p:nvPr/>
        </p:nvSpPr>
        <p:spPr>
          <a:xfrm>
            <a:off x="5907499" y="4340508"/>
            <a:ext cx="2195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b="1" i="1" dirty="0">
                <a:ea typeface="Cambria" panose="02040503050406030204" pitchFamily="18" charset="0"/>
              </a:rPr>
              <a:t>A.pisum</a:t>
            </a: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D26D4C1B-9B7C-48DD-8B07-50426A6408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717" y="2186911"/>
            <a:ext cx="881226" cy="8812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20915E56-546E-4644-AFE4-B42F0FE9D1FB}"/>
              </a:ext>
            </a:extLst>
          </p:cNvPr>
          <p:cNvCxnSpPr/>
          <p:nvPr/>
        </p:nvCxnSpPr>
        <p:spPr>
          <a:xfrm>
            <a:off x="5201490" y="2426338"/>
            <a:ext cx="0" cy="28868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3405A41A-411D-4620-B13A-5FE76A6A6034}"/>
              </a:ext>
            </a:extLst>
          </p:cNvPr>
          <p:cNvCxnSpPr>
            <a:cxnSpLocks/>
          </p:cNvCxnSpPr>
          <p:nvPr/>
        </p:nvCxnSpPr>
        <p:spPr>
          <a:xfrm flipH="1">
            <a:off x="1244838" y="3931765"/>
            <a:ext cx="73939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95E3D062-52CD-4169-90D3-37FE328F9E49}"/>
              </a:ext>
            </a:extLst>
          </p:cNvPr>
          <p:cNvSpPr/>
          <p:nvPr/>
        </p:nvSpPr>
        <p:spPr>
          <a:xfrm>
            <a:off x="4323079" y="0"/>
            <a:ext cx="2273721" cy="308409"/>
          </a:xfrm>
          <a:prstGeom prst="rect">
            <a:avLst/>
          </a:prstGeom>
          <a:solidFill>
            <a:srgbClr val="BCE3B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900" dirty="0" err="1"/>
              <a:t>Biochemical</a:t>
            </a:r>
            <a:r>
              <a:rPr lang="fr-BE" sz="1900" dirty="0"/>
              <a:t> </a:t>
            </a:r>
            <a:r>
              <a:rPr lang="fr-BE" sz="1900" dirty="0" err="1"/>
              <a:t>function</a:t>
            </a:r>
            <a:endParaRPr lang="fr-BE" sz="19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B453BB6-33D5-466C-A796-9516446F6C14}"/>
              </a:ext>
            </a:extLst>
          </p:cNvPr>
          <p:cNvSpPr/>
          <p:nvPr/>
        </p:nvSpPr>
        <p:spPr>
          <a:xfrm>
            <a:off x="6619529" y="-4"/>
            <a:ext cx="2524470" cy="308408"/>
          </a:xfrm>
          <a:prstGeom prst="rect">
            <a:avLst/>
          </a:prstGeom>
          <a:solidFill>
            <a:srgbClr val="BCE3B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2000" dirty="0"/>
              <a:t>Work plan</a:t>
            </a:r>
          </a:p>
        </p:txBody>
      </p:sp>
    </p:spTree>
    <p:extLst>
      <p:ext uri="{BB962C8B-B14F-4D97-AF65-F5344CB8AC3E}">
        <p14:creationId xmlns:p14="http://schemas.microsoft.com/office/powerpoint/2010/main" val="388138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835" y="777241"/>
            <a:ext cx="8229600" cy="822960"/>
          </a:xfrm>
        </p:spPr>
        <p:txBody>
          <a:bodyPr/>
          <a:lstStyle/>
          <a:p>
            <a:pPr marL="342000" indent="-342000">
              <a:buFont typeface="Wingdings" pitchFamily="2" charset="2"/>
              <a:buChar char="§"/>
            </a:pPr>
            <a:endParaRPr lang="fr-BE" sz="2200" dirty="0"/>
          </a:p>
          <a:p>
            <a:pPr marL="0" indent="0">
              <a:buNone/>
            </a:pPr>
            <a:endParaRPr lang="fr-BE" sz="2200" dirty="0"/>
          </a:p>
          <a:p>
            <a:pPr marL="342000" indent="-342000">
              <a:buFont typeface="Wingdings" pitchFamily="2" charset="2"/>
              <a:buChar char="§"/>
            </a:pPr>
            <a:endParaRPr lang="fr-BE" sz="2200" dirty="0"/>
          </a:p>
          <a:p>
            <a:pPr marL="0" indent="0">
              <a:buNone/>
            </a:pPr>
            <a:endParaRPr lang="fr-BE" sz="2200" dirty="0"/>
          </a:p>
          <a:p>
            <a:pPr marL="338328" indent="-338328">
              <a:buFont typeface="Wingdings" pitchFamily="2" charset="2"/>
              <a:buChar char="§"/>
            </a:pPr>
            <a:endParaRPr lang="fr-BE" sz="2200" dirty="0">
              <a:sym typeface="Wingdings" pitchFamily="2" charset="2"/>
            </a:endParaRPr>
          </a:p>
          <a:p>
            <a:pPr marL="0" indent="0">
              <a:buNone/>
            </a:pPr>
            <a:endParaRPr lang="fr-BE" sz="2200" dirty="0">
              <a:sym typeface="Wingdings" pitchFamily="2" charset="2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11431" y="-3"/>
            <a:ext cx="2172903" cy="321249"/>
          </a:xfrm>
          <a:prstGeom prst="rect">
            <a:avLst/>
          </a:prstGeom>
          <a:solidFill>
            <a:srgbClr val="BCE3B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2000" dirty="0" err="1"/>
              <a:t>Context</a:t>
            </a:r>
            <a:endParaRPr lang="fr-BE" sz="2000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ADB6599-E6A1-43BD-891D-95FF856B3F61}"/>
              </a:ext>
            </a:extLst>
          </p:cNvPr>
          <p:cNvSpPr txBox="1"/>
          <p:nvPr/>
        </p:nvSpPr>
        <p:spPr>
          <a:xfrm>
            <a:off x="8856878" y="6507792"/>
            <a:ext cx="574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4357241" y="1"/>
            <a:ext cx="2262288" cy="321245"/>
          </a:xfrm>
          <a:prstGeom prst="rect">
            <a:avLst/>
          </a:prstGeom>
          <a:solidFill>
            <a:srgbClr val="55AB26"/>
          </a:solidFill>
          <a:ln>
            <a:solidFill>
              <a:srgbClr val="393B4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900" dirty="0" err="1"/>
              <a:t>Biochemical</a:t>
            </a:r>
            <a:r>
              <a:rPr lang="fr-BE" sz="1900" dirty="0"/>
              <a:t> </a:t>
            </a:r>
            <a:r>
              <a:rPr lang="fr-BE" sz="1900" dirty="0" err="1"/>
              <a:t>function</a:t>
            </a:r>
            <a:endParaRPr lang="fr-BE" sz="19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E4A458-706E-40A3-BE41-85FD36A37754}"/>
              </a:ext>
            </a:extLst>
          </p:cNvPr>
          <p:cNvSpPr/>
          <p:nvPr/>
        </p:nvSpPr>
        <p:spPr>
          <a:xfrm>
            <a:off x="254396" y="5946541"/>
            <a:ext cx="90353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harterBT-Roman"/>
              </a:rPr>
              <a:t>Shukla, E.,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harterBT-Roman"/>
              </a:rPr>
              <a:t>Thorat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harterBT-Roman"/>
              </a:rPr>
              <a:t>, L. J., Nath, B. B., &amp; Gaikwad, S. M, 2014. Glycobiology, 25(4).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harterBT-Roman"/>
              </a:rPr>
              <a:t>Thompson, S.N., 2003. Advances in Insect Physiology.</a:t>
            </a:r>
          </a:p>
          <a:p>
            <a:endParaRPr lang="fr-BE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B6A42154-C7BA-4CF8-89C2-33B0C9CF43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5577" y="1871037"/>
            <a:ext cx="6391275" cy="5905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C2D511FC-C0D2-45BA-9550-A65D8AD9B9F9}"/>
              </a:ext>
            </a:extLst>
          </p:cNvPr>
          <p:cNvSpPr txBox="1"/>
          <p:nvPr/>
        </p:nvSpPr>
        <p:spPr>
          <a:xfrm>
            <a:off x="-11431" y="773371"/>
            <a:ext cx="5479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Biochemical</a:t>
            </a:r>
            <a:r>
              <a:rPr lang="fr-BE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8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r>
              <a:rPr lang="fr-BE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8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studied</a:t>
            </a:r>
            <a:endParaRPr lang="fr-BE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Flèche : courbe vers la droite 26">
            <a:extLst>
              <a:ext uri="{FF2B5EF4-FFF2-40B4-BE49-F238E27FC236}">
                <a16:creationId xmlns:a16="http://schemas.microsoft.com/office/drawing/2014/main" id="{E9101D22-D121-4E53-BABD-21A6E61D30D2}"/>
              </a:ext>
            </a:extLst>
          </p:cNvPr>
          <p:cNvSpPr/>
          <p:nvPr/>
        </p:nvSpPr>
        <p:spPr>
          <a:xfrm>
            <a:off x="639833" y="2900240"/>
            <a:ext cx="756828" cy="877251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67B2BB4-0056-4866-BAE0-2C6B7FDFDEE6}"/>
              </a:ext>
            </a:extLst>
          </p:cNvPr>
          <p:cNvSpPr txBox="1"/>
          <p:nvPr/>
        </p:nvSpPr>
        <p:spPr>
          <a:xfrm>
            <a:off x="1646298" y="3204214"/>
            <a:ext cx="6857869" cy="7078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i="1" dirty="0">
                <a:ea typeface="Cambria" panose="02040503050406030204" pitchFamily="18" charset="0"/>
              </a:rPr>
              <a:t>Inhibition of the </a:t>
            </a:r>
            <a:r>
              <a:rPr lang="fr-FR" sz="2000" i="1" dirty="0" err="1">
                <a:ea typeface="Cambria" panose="02040503050406030204" pitchFamily="18" charset="0"/>
              </a:rPr>
              <a:t>trehalase</a:t>
            </a:r>
            <a:r>
              <a:rPr lang="fr-FR" sz="2000" i="1" dirty="0">
                <a:ea typeface="Cambria" panose="02040503050406030204" pitchFamily="18" charset="0"/>
              </a:rPr>
              <a:t> </a:t>
            </a:r>
            <a:r>
              <a:rPr lang="fr-FR" sz="2000" i="1" dirty="0" err="1">
                <a:ea typeface="Cambria" panose="02040503050406030204" pitchFamily="18" charset="0"/>
              </a:rPr>
              <a:t>activity</a:t>
            </a:r>
            <a:r>
              <a:rPr lang="fr-FR" sz="2000" i="1" dirty="0">
                <a:ea typeface="Cambria" panose="02040503050406030204" pitchFamily="18" charset="0"/>
              </a:rPr>
              <a:t> l</a:t>
            </a:r>
            <a:r>
              <a:rPr lang="en-US" sz="2000" i="1" dirty="0" err="1">
                <a:ea typeface="Cambria" panose="02040503050406030204" pitchFamily="18" charset="0"/>
              </a:rPr>
              <a:t>eading</a:t>
            </a:r>
            <a:r>
              <a:rPr lang="en-US" sz="2000" i="1" dirty="0">
                <a:ea typeface="Cambria" panose="02040503050406030204" pitchFamily="18" charset="0"/>
              </a:rPr>
              <a:t> to a dysfunction in the life-sustaining biological systems of the target insects </a:t>
            </a:r>
            <a:endParaRPr lang="fr-BE" sz="2000" i="1" dirty="0">
              <a:ea typeface="Cambria" panose="02040503050406030204" pitchFamily="18" charset="0"/>
            </a:endParaRPr>
          </a:p>
        </p:txBody>
      </p:sp>
      <p:sp>
        <p:nvSpPr>
          <p:cNvPr id="2" name="Interdiction 1">
            <a:extLst>
              <a:ext uri="{FF2B5EF4-FFF2-40B4-BE49-F238E27FC236}">
                <a16:creationId xmlns:a16="http://schemas.microsoft.com/office/drawing/2014/main" id="{EB5B0A4D-9047-4093-A810-EE39E9D5FC1E}"/>
              </a:ext>
            </a:extLst>
          </p:cNvPr>
          <p:cNvSpPr/>
          <p:nvPr/>
        </p:nvSpPr>
        <p:spPr>
          <a:xfrm>
            <a:off x="4037428" y="1911068"/>
            <a:ext cx="534572" cy="550519"/>
          </a:xfrm>
          <a:prstGeom prst="noSmoking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2B493BBE-89B6-4A95-837B-404E51DBFC06}"/>
              </a:ext>
            </a:extLst>
          </p:cNvPr>
          <p:cNvSpPr txBox="1"/>
          <p:nvPr/>
        </p:nvSpPr>
        <p:spPr>
          <a:xfrm>
            <a:off x="704562" y="4364869"/>
            <a:ext cx="3600152" cy="132343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ea typeface="Cambria" panose="02040503050406030204" pitchFamily="18" charset="0"/>
              </a:rPr>
              <a:t>For the human being :  </a:t>
            </a:r>
            <a:r>
              <a:rPr lang="en-US" sz="2000" b="1" dirty="0" err="1">
                <a:ea typeface="Cambria" panose="02040503050406030204" pitchFamily="18" charset="0"/>
              </a:rPr>
              <a:t>trehalase</a:t>
            </a:r>
            <a:r>
              <a:rPr lang="en-US" sz="2000" b="1" dirty="0">
                <a:ea typeface="Cambria" panose="02040503050406030204" pitchFamily="18" charset="0"/>
              </a:rPr>
              <a:t> is only required for the degradation of </a:t>
            </a:r>
            <a:r>
              <a:rPr lang="en-US" sz="2000" b="1" u="sng" dirty="0">
                <a:ea typeface="Cambria" panose="02040503050406030204" pitchFamily="18" charset="0"/>
              </a:rPr>
              <a:t>ingested </a:t>
            </a:r>
            <a:r>
              <a:rPr lang="en-US" sz="2000" b="1" dirty="0" err="1">
                <a:ea typeface="Cambria" panose="02040503050406030204" pitchFamily="18" charset="0"/>
              </a:rPr>
              <a:t>trehalose</a:t>
            </a:r>
            <a:endParaRPr lang="fr-BE" sz="2000" b="1" dirty="0">
              <a:ea typeface="Cambria" panose="02040503050406030204" pitchFamily="18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7F17701A-C175-4F68-BD72-AAD452E19644}"/>
              </a:ext>
            </a:extLst>
          </p:cNvPr>
          <p:cNvSpPr txBox="1"/>
          <p:nvPr/>
        </p:nvSpPr>
        <p:spPr>
          <a:xfrm>
            <a:off x="5075232" y="4370848"/>
            <a:ext cx="3600152" cy="10156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ea typeface="Cambria" panose="02040503050406030204" pitchFamily="18" charset="0"/>
              </a:rPr>
              <a:t>Investigations on </a:t>
            </a:r>
            <a:r>
              <a:rPr lang="en-US" sz="2000" b="1" dirty="0" err="1">
                <a:ea typeface="Cambria" panose="02040503050406030204" pitchFamily="18" charset="0"/>
              </a:rPr>
              <a:t>trehalase</a:t>
            </a:r>
            <a:r>
              <a:rPr lang="en-US" sz="2000" b="1" dirty="0">
                <a:ea typeface="Cambria" panose="02040503050406030204" pitchFamily="18" charset="0"/>
              </a:rPr>
              <a:t> inhibitors are limited but show various results</a:t>
            </a:r>
            <a:endParaRPr lang="fr-BE" sz="2000" b="1" dirty="0">
              <a:ea typeface="Cambria" panose="020405030504060302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E01C9E-9359-4295-B6D7-8C7CD5AF565F}"/>
              </a:ext>
            </a:extLst>
          </p:cNvPr>
          <p:cNvSpPr/>
          <p:nvPr/>
        </p:nvSpPr>
        <p:spPr>
          <a:xfrm>
            <a:off x="6619529" y="-4"/>
            <a:ext cx="2524470" cy="308408"/>
          </a:xfrm>
          <a:prstGeom prst="rect">
            <a:avLst/>
          </a:prstGeom>
          <a:solidFill>
            <a:srgbClr val="BCE3B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2000" dirty="0"/>
              <a:t>Work plan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1A8F85-5384-4DFB-96D0-9055E45C073E}"/>
              </a:ext>
            </a:extLst>
          </p:cNvPr>
          <p:cNvSpPr/>
          <p:nvPr/>
        </p:nvSpPr>
        <p:spPr>
          <a:xfrm>
            <a:off x="2172905" y="-638"/>
            <a:ext cx="2172903" cy="309042"/>
          </a:xfrm>
          <a:prstGeom prst="rect">
            <a:avLst/>
          </a:prstGeom>
          <a:solidFill>
            <a:srgbClr val="BCE3B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2000" dirty="0"/>
              <a:t>Project</a:t>
            </a:r>
          </a:p>
        </p:txBody>
      </p:sp>
    </p:spTree>
    <p:extLst>
      <p:ext uri="{BB962C8B-B14F-4D97-AF65-F5344CB8AC3E}">
        <p14:creationId xmlns:p14="http://schemas.microsoft.com/office/powerpoint/2010/main" val="320337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2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6482C0BF-105F-4D23-98EA-93D552C32CB9}"/>
              </a:ext>
            </a:extLst>
          </p:cNvPr>
          <p:cNvSpPr/>
          <p:nvPr/>
        </p:nvSpPr>
        <p:spPr>
          <a:xfrm>
            <a:off x="5975800" y="3635150"/>
            <a:ext cx="2936824" cy="1832545"/>
          </a:xfrm>
          <a:prstGeom prst="roundRect">
            <a:avLst/>
          </a:prstGeom>
          <a:effectLst>
            <a:glow rad="101600">
              <a:srgbClr val="00CC00">
                <a:alpha val="60000"/>
              </a:srgb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Inhibition tests on </a:t>
            </a:r>
            <a:r>
              <a:rPr lang="fr-BE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Trehs</a:t>
            </a:r>
            <a:r>
              <a:rPr lang="fr-BE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fr-BE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useful</a:t>
            </a:r>
            <a:r>
              <a:rPr lang="fr-BE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insects</a:t>
            </a:r>
            <a:r>
              <a:rPr lang="fr-BE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(WP4)</a:t>
            </a:r>
            <a:endParaRPr lang="fr-BE" sz="1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7F5266B7-9F1A-4D3A-A41C-2B970C429C45}"/>
              </a:ext>
            </a:extLst>
          </p:cNvPr>
          <p:cNvSpPr/>
          <p:nvPr/>
        </p:nvSpPr>
        <p:spPr>
          <a:xfrm>
            <a:off x="4003588" y="2046331"/>
            <a:ext cx="2936824" cy="1832545"/>
          </a:xfrm>
          <a:prstGeom prst="roundRect">
            <a:avLst/>
          </a:prstGeom>
          <a:effectLst>
            <a:glow rad="101600">
              <a:srgbClr val="00CC00">
                <a:alpha val="60000"/>
              </a:srgb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Inhibition tests on </a:t>
            </a:r>
            <a:r>
              <a:rPr lang="fr-BE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Trehs</a:t>
            </a:r>
            <a:r>
              <a:rPr lang="fr-BE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fr-BE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A.pisum</a:t>
            </a:r>
            <a:r>
              <a:rPr lang="fr-BE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(WP3)</a:t>
            </a:r>
            <a:endParaRPr lang="fr-BE" sz="1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ADB6599-E6A1-43BD-891D-95FF856B3F61}"/>
              </a:ext>
            </a:extLst>
          </p:cNvPr>
          <p:cNvSpPr txBox="1"/>
          <p:nvPr/>
        </p:nvSpPr>
        <p:spPr>
          <a:xfrm>
            <a:off x="8856878" y="6523527"/>
            <a:ext cx="574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A68990B1-31A5-437B-A5D8-A7A54BAE2642}"/>
              </a:ext>
            </a:extLst>
          </p:cNvPr>
          <p:cNvSpPr/>
          <p:nvPr/>
        </p:nvSpPr>
        <p:spPr>
          <a:xfrm>
            <a:off x="1804255" y="3635150"/>
            <a:ext cx="2936824" cy="1844808"/>
          </a:xfrm>
          <a:prstGeom prst="roundRect">
            <a:avLst/>
          </a:prstGeom>
          <a:effectLst>
            <a:glow rad="101600">
              <a:srgbClr val="00CC00">
                <a:alpha val="60000"/>
              </a:srgb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Characterization</a:t>
            </a:r>
            <a:r>
              <a:rPr lang="fr-BE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fr-BE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Trehs</a:t>
            </a:r>
            <a:r>
              <a:rPr lang="fr-BE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fr-BE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A.pisum</a:t>
            </a:r>
            <a:r>
              <a:rPr lang="fr-BE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(WP2)</a:t>
            </a:r>
            <a:endParaRPr lang="fr-BE" sz="1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BA41BD32-2D3E-42F1-910B-1A0E5C3FD5F2}"/>
              </a:ext>
            </a:extLst>
          </p:cNvPr>
          <p:cNvSpPr/>
          <p:nvPr/>
        </p:nvSpPr>
        <p:spPr>
          <a:xfrm>
            <a:off x="144966" y="2034167"/>
            <a:ext cx="2936824" cy="1780111"/>
          </a:xfrm>
          <a:prstGeom prst="roundRect">
            <a:avLst/>
          </a:prstGeom>
          <a:effectLst>
            <a:glow rad="101600">
              <a:srgbClr val="00CC00">
                <a:alpha val="60000"/>
              </a:srgb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Purification of </a:t>
            </a:r>
            <a:r>
              <a:rPr lang="fr-BE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Trehs</a:t>
            </a:r>
            <a:r>
              <a:rPr lang="fr-BE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fr-BE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A.pisum</a:t>
            </a:r>
            <a:r>
              <a:rPr lang="fr-BE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(WP1)</a:t>
            </a:r>
            <a:endParaRPr lang="fr-BE" sz="1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7E059EC8-1355-4172-AF68-079E3807E8BB}"/>
              </a:ext>
            </a:extLst>
          </p:cNvPr>
          <p:cNvSpPr txBox="1"/>
          <p:nvPr/>
        </p:nvSpPr>
        <p:spPr>
          <a:xfrm>
            <a:off x="978050" y="1171760"/>
            <a:ext cx="7274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fr-BE" sz="28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r>
              <a:rPr lang="fr-BE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WP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F7D6D39-6864-43D6-8B9A-49D6BEB69B5F}"/>
              </a:ext>
            </a:extLst>
          </p:cNvPr>
          <p:cNvSpPr/>
          <p:nvPr/>
        </p:nvSpPr>
        <p:spPr>
          <a:xfrm>
            <a:off x="6618628" y="4695"/>
            <a:ext cx="2525371" cy="329134"/>
          </a:xfrm>
          <a:prstGeom prst="rect">
            <a:avLst/>
          </a:prstGeom>
          <a:solidFill>
            <a:srgbClr val="55AB26"/>
          </a:solidFill>
          <a:ln>
            <a:solidFill>
              <a:srgbClr val="393B4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dirty="0"/>
              <a:t>Work plan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1BDCA482-A9D6-437F-927E-F5A87718E678}"/>
              </a:ext>
            </a:extLst>
          </p:cNvPr>
          <p:cNvSpPr txBox="1"/>
          <p:nvPr/>
        </p:nvSpPr>
        <p:spPr>
          <a:xfrm>
            <a:off x="-498782" y="648540"/>
            <a:ext cx="3482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plan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4056D3C-1AF4-41FB-A936-5859FEA2A4FF}"/>
              </a:ext>
            </a:extLst>
          </p:cNvPr>
          <p:cNvSpPr/>
          <p:nvPr/>
        </p:nvSpPr>
        <p:spPr>
          <a:xfrm>
            <a:off x="2" y="-8152"/>
            <a:ext cx="2172903" cy="321249"/>
          </a:xfrm>
          <a:prstGeom prst="rect">
            <a:avLst/>
          </a:prstGeom>
          <a:solidFill>
            <a:srgbClr val="BCE3B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2000" dirty="0" err="1"/>
              <a:t>Context</a:t>
            </a:r>
            <a:endParaRPr lang="fr-BE" sz="20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DE618C-0D33-4867-AE50-802B89ABA926}"/>
              </a:ext>
            </a:extLst>
          </p:cNvPr>
          <p:cNvSpPr/>
          <p:nvPr/>
        </p:nvSpPr>
        <p:spPr>
          <a:xfrm>
            <a:off x="2172905" y="-13839"/>
            <a:ext cx="2172903" cy="326936"/>
          </a:xfrm>
          <a:prstGeom prst="rect">
            <a:avLst/>
          </a:prstGeom>
          <a:solidFill>
            <a:srgbClr val="BCE3B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2000" dirty="0"/>
              <a:t>Project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AA10323-F203-4B3F-93C4-CECD0611752B}"/>
              </a:ext>
            </a:extLst>
          </p:cNvPr>
          <p:cNvSpPr/>
          <p:nvPr/>
        </p:nvSpPr>
        <p:spPr>
          <a:xfrm>
            <a:off x="4345808" y="-17541"/>
            <a:ext cx="2240192" cy="330638"/>
          </a:xfrm>
          <a:prstGeom prst="rect">
            <a:avLst/>
          </a:prstGeom>
          <a:solidFill>
            <a:srgbClr val="BCE3B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900" dirty="0" err="1"/>
              <a:t>Biochemical</a:t>
            </a:r>
            <a:r>
              <a:rPr lang="fr-BE" sz="1900" dirty="0"/>
              <a:t> </a:t>
            </a:r>
            <a:r>
              <a:rPr lang="fr-BE" sz="1900" dirty="0" err="1"/>
              <a:t>function</a:t>
            </a:r>
            <a:endParaRPr lang="fr-BE" sz="1900" dirty="0"/>
          </a:p>
        </p:txBody>
      </p:sp>
    </p:spTree>
    <p:extLst>
      <p:ext uri="{BB962C8B-B14F-4D97-AF65-F5344CB8AC3E}">
        <p14:creationId xmlns:p14="http://schemas.microsoft.com/office/powerpoint/2010/main" val="11436795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unamur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ésentation1" id="{093C0203-2C82-4F44-89C0-66C4EAFBE230}" vid="{2F3FEB15-E619-4D48-866F-6DEB0AA9BE7D}"/>
    </a:ext>
  </a:extLst>
</a:theme>
</file>

<file path=ppt/theme/theme2.xml><?xml version="1.0" encoding="utf-8"?>
<a:theme xmlns:a="http://schemas.openxmlformats.org/drawingml/2006/main" name="1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ésentation1" id="{093C0203-2C82-4F44-89C0-66C4EAFBE230}" vid="{031E6ECA-8F98-164A-8269-9A8D1BB3ECC4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UNamur</Template>
  <TotalTime>42534</TotalTime>
  <Words>372</Words>
  <Application>Microsoft Office PowerPoint</Application>
  <PresentationFormat>Affichage à l'écran (4:3)</PresentationFormat>
  <Paragraphs>71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</vt:lpstr>
      <vt:lpstr>CharterBT-Roman</vt:lpstr>
      <vt:lpstr>Verdana</vt:lpstr>
      <vt:lpstr>Wingdings</vt:lpstr>
      <vt:lpstr>Thèmeunamur</vt:lpstr>
      <vt:lpstr>1_Conception personnalisée</vt:lpstr>
      <vt:lpstr>Design of biocontrolled pesticides based on detrimental insects trehalase inhibition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Etude de l’aromaticité du naphtalène, de l’azulène et de leurs dérivés azaborés</dc:title>
  <dc:creator>Tom Lemaître</dc:creator>
  <cp:lastModifiedBy>Virgile Neyman</cp:lastModifiedBy>
  <cp:revision>576</cp:revision>
  <cp:lastPrinted>2018-11-24T16:51:28Z</cp:lastPrinted>
  <dcterms:created xsi:type="dcterms:W3CDTF">2017-11-27T20:13:26Z</dcterms:created>
  <dcterms:modified xsi:type="dcterms:W3CDTF">2020-02-06T12:32:00Z</dcterms:modified>
</cp:coreProperties>
</file>