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1" r:id="rId2"/>
    <p:sldMasterId id="2147483697" r:id="rId3"/>
  </p:sldMasterIdLst>
  <p:sldIdLst>
    <p:sldId id="256" r:id="rId4"/>
    <p:sldId id="257" r:id="rId5"/>
    <p:sldId id="258" r:id="rId6"/>
    <p:sldId id="259" r:id="rId7"/>
    <p:sldId id="260" r:id="rId8"/>
    <p:sldId id="263" r:id="rId9"/>
    <p:sldId id="264" r:id="rId10"/>
    <p:sldId id="265" r:id="rId11"/>
    <p:sldId id="269" r:id="rId12"/>
    <p:sldId id="266" r:id="rId13"/>
    <p:sldId id="268" r:id="rId14"/>
    <p:sldId id="262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haut beghin" initials="mb" lastIdx="1" clrIdx="0">
    <p:extLst>
      <p:ext uri="{19B8F6BF-5375-455C-9EA6-DF929625EA0E}">
        <p15:presenceInfo xmlns:p15="http://schemas.microsoft.com/office/powerpoint/2012/main" userId="e94ec74af54addc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B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6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39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Feuil1!$A$1:$A$8</c:f>
              <c:strCache>
                <c:ptCount val="8"/>
                <c:pt idx="0">
                  <c:v>TiO2</c:v>
                </c:pt>
                <c:pt idx="1">
                  <c:v>SiO2</c:v>
                </c:pt>
                <c:pt idx="2">
                  <c:v>ZnO</c:v>
                </c:pt>
                <c:pt idx="3">
                  <c:v>Fe</c:v>
                </c:pt>
                <c:pt idx="4">
                  <c:v>Cu</c:v>
                </c:pt>
                <c:pt idx="5">
                  <c:v>AlO3</c:v>
                </c:pt>
                <c:pt idx="6">
                  <c:v>CeO2</c:v>
                </c:pt>
                <c:pt idx="7">
                  <c:v>Ag</c:v>
                </c:pt>
              </c:strCache>
            </c:strRef>
          </c:cat>
          <c:val>
            <c:numRef>
              <c:f>Feuil1!$B$1:$B$8</c:f>
              <c:numCache>
                <c:formatCode>General</c:formatCode>
                <c:ptCount val="8"/>
                <c:pt idx="0">
                  <c:v>88000</c:v>
                </c:pt>
                <c:pt idx="1">
                  <c:v>82500</c:v>
                </c:pt>
                <c:pt idx="2">
                  <c:v>34000</c:v>
                </c:pt>
                <c:pt idx="3">
                  <c:v>33000</c:v>
                </c:pt>
                <c:pt idx="4">
                  <c:v>22000</c:v>
                </c:pt>
                <c:pt idx="5">
                  <c:v>18500</c:v>
                </c:pt>
                <c:pt idx="6">
                  <c:v>10000</c:v>
                </c:pt>
                <c:pt idx="7">
                  <c:v>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D8-4021-9A09-0DADF8C163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33946816"/>
        <c:axId val="2133945152"/>
      </c:barChart>
      <c:catAx>
        <c:axId val="213394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3945152"/>
        <c:crosses val="autoZero"/>
        <c:auto val="1"/>
        <c:lblAlgn val="ctr"/>
        <c:lblOffset val="100"/>
        <c:noMultiLvlLbl val="0"/>
      </c:catAx>
      <c:valAx>
        <c:axId val="213394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/>
                  <a:t>Production annuelle (Tonnes)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394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799" y="2683279"/>
            <a:ext cx="6944783" cy="1470025"/>
          </a:xfrm>
          <a:prstGeom prst="rect">
            <a:avLst/>
          </a:prstGeom>
        </p:spPr>
        <p:txBody>
          <a:bodyPr anchor="ctr" anchorCtr="0"/>
          <a:lstStyle>
            <a:lvl1pPr algn="r">
              <a:defRPr sz="3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549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52AAB4-F47D-439D-8284-041F0DC1D6A5}" type="datetimeFigureOut">
              <a:rPr lang="fr-BE" smtClean="0"/>
              <a:t>11-02-20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B9D17F-D9C0-4243-961D-D9E061AB8AD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9528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52AAB4-F47D-439D-8284-041F0DC1D6A5}" type="datetimeFigureOut">
              <a:rPr lang="fr-BE" smtClean="0"/>
              <a:t>11-02-20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B9D17F-D9C0-4243-961D-D9E061AB8AD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49164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000" b="0" i="0">
                <a:solidFill>
                  <a:srgbClr val="2E3135"/>
                </a:solidFill>
                <a:latin typeface="Verdana"/>
                <a:cs typeface="Verdana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305291"/>
              </a:buClr>
              <a:buFont typeface="Arial"/>
              <a:buNone/>
              <a:defRPr sz="2700">
                <a:solidFill>
                  <a:srgbClr val="474746"/>
                </a:solidFill>
                <a:latin typeface="+mj-lt"/>
              </a:defRPr>
            </a:lvl1pPr>
            <a:lvl2pPr marL="720000" indent="-285750" algn="l">
              <a:buClr>
                <a:srgbClr val="41A336"/>
              </a:buClr>
              <a:buFont typeface="Arial"/>
              <a:buChar char="•"/>
              <a:defRPr sz="1600" b="0" i="0">
                <a:solidFill>
                  <a:srgbClr val="2E3135"/>
                </a:solidFill>
                <a:latin typeface="Verdana"/>
                <a:cs typeface="Verdana"/>
              </a:defRPr>
            </a:lvl2pPr>
            <a:lvl3pPr marL="990000" indent="-228600" algn="l">
              <a:buClr>
                <a:srgbClr val="41A336"/>
              </a:buClr>
              <a:buFont typeface="Arial"/>
              <a:buChar char="•"/>
              <a:defRPr sz="1400" b="0" i="0">
                <a:solidFill>
                  <a:srgbClr val="2E3135"/>
                </a:solidFill>
                <a:latin typeface="Verdana"/>
                <a:cs typeface="Verdana"/>
              </a:defRPr>
            </a:lvl3pPr>
            <a:lvl4pPr marL="1260000" indent="-228600" algn="l">
              <a:buClr>
                <a:srgbClr val="41A336"/>
              </a:buClr>
              <a:buFont typeface="Arial"/>
              <a:buChar char="•"/>
              <a:defRPr sz="1200" b="0" i="0">
                <a:solidFill>
                  <a:srgbClr val="2E3135"/>
                </a:solidFill>
                <a:latin typeface="Verdana"/>
                <a:cs typeface="Verdana"/>
              </a:defRPr>
            </a:lvl4pPr>
            <a:lvl5pPr marL="1530000" indent="-228600" algn="l">
              <a:buClr>
                <a:srgbClr val="41A336"/>
              </a:buClr>
              <a:buFont typeface="Arial"/>
              <a:buChar char="•"/>
              <a:defRPr sz="1000" b="0" i="0">
                <a:solidFill>
                  <a:srgbClr val="2E3135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5164138" y="6286500"/>
            <a:ext cx="21336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dirty="0">
                <a:solidFill>
                  <a:srgbClr val="30529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99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52AAB4-F47D-439D-8284-041F0DC1D6A5}" type="datetimeFigureOut">
              <a:rPr lang="fr-BE" smtClean="0"/>
              <a:t>11-02-20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B9D17F-D9C0-4243-961D-D9E061AB8AD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4171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AB3A70-486E-4C96-B2B5-7BCF154D48AF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F0A28-32D6-4701-8CE1-72A5BD8F7D8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092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AB3A70-486E-4C96-B2B5-7BCF154D48AF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F0A28-32D6-4701-8CE1-72A5BD8F7D8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42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14000" y="0"/>
            <a:ext cx="8280000" cy="4554000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lnSpc>
                <a:spcPct val="80000"/>
              </a:lnSpc>
              <a:spcAft>
                <a:spcPts val="0"/>
              </a:spcAft>
              <a:buClr>
                <a:srgbClr val="FF6600"/>
              </a:buClr>
              <a:buNone/>
              <a:defRPr sz="3500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 algn="ctr">
              <a:buClr>
                <a:srgbClr val="FF6600"/>
              </a:buClr>
              <a:buFontTx/>
              <a:buNone/>
              <a:defRPr sz="2500" b="0" i="0">
                <a:solidFill>
                  <a:schemeClr val="bg1"/>
                </a:solidFill>
                <a:latin typeface="Verdana"/>
                <a:cs typeface="Verdana"/>
              </a:defRPr>
            </a:lvl2pPr>
            <a:lvl3pPr>
              <a:buClr>
                <a:srgbClr val="FF6600"/>
              </a:buClr>
              <a:defRPr b="0" i="0">
                <a:latin typeface="Frutiger LT Std 45 Light"/>
                <a:cs typeface="Frutiger LT Std 45 Light"/>
              </a:defRPr>
            </a:lvl3pPr>
            <a:lvl4pPr>
              <a:buClr>
                <a:srgbClr val="FF6600"/>
              </a:buClr>
              <a:defRPr b="0" i="0">
                <a:latin typeface="Frutiger LT Std 45 Light"/>
                <a:cs typeface="Frutiger LT Std 45 Light"/>
              </a:defRPr>
            </a:lvl4pPr>
            <a:lvl5pPr>
              <a:buClr>
                <a:srgbClr val="FF6600"/>
              </a:buClr>
              <a:defRPr b="0" i="0">
                <a:latin typeface="Frutiger LT Std 45 Light"/>
                <a:cs typeface="Frutiger LT Std 45 Light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57521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AB3A70-486E-4C96-B2B5-7BCF154D48AF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F0A28-32D6-4701-8CE1-72A5BD8F7D8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11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3A70-486E-4C96-B2B5-7BCF154D48AF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0A28-32D6-4701-8CE1-72A5BD8F7D8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33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14000" y="0"/>
            <a:ext cx="8280000" cy="4554000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lnSpc>
                <a:spcPct val="80000"/>
              </a:lnSpc>
              <a:spcAft>
                <a:spcPts val="0"/>
              </a:spcAft>
              <a:buClr>
                <a:srgbClr val="FF6600"/>
              </a:buClr>
              <a:buNone/>
              <a:defRPr sz="3500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 algn="ctr">
              <a:buClr>
                <a:srgbClr val="FF6600"/>
              </a:buClr>
              <a:buFontTx/>
              <a:buNone/>
              <a:defRPr sz="2500" b="0" i="0">
                <a:solidFill>
                  <a:schemeClr val="bg1"/>
                </a:solidFill>
                <a:latin typeface="Verdana"/>
                <a:cs typeface="Verdana"/>
              </a:defRPr>
            </a:lvl2pPr>
            <a:lvl3pPr>
              <a:buClr>
                <a:srgbClr val="FF6600"/>
              </a:buClr>
              <a:defRPr b="0" i="0">
                <a:latin typeface="Frutiger LT Std 45 Light"/>
                <a:cs typeface="Frutiger LT Std 45 Light"/>
              </a:defRPr>
            </a:lvl3pPr>
            <a:lvl4pPr>
              <a:buClr>
                <a:srgbClr val="FF6600"/>
              </a:buClr>
              <a:defRPr b="0" i="0">
                <a:latin typeface="Frutiger LT Std 45 Light"/>
                <a:cs typeface="Frutiger LT Std 45 Light"/>
              </a:defRPr>
            </a:lvl4pPr>
            <a:lvl5pPr>
              <a:buClr>
                <a:srgbClr val="FF6600"/>
              </a:buClr>
              <a:defRPr b="0" i="0">
                <a:latin typeface="Frutiger LT Std 45 Light"/>
                <a:cs typeface="Frutiger LT Std 45 Light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99189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52AAB4-F47D-439D-8284-041F0DC1D6A5}" type="datetimeFigureOut">
              <a:rPr lang="fr-BE" smtClean="0"/>
              <a:t>11-02-20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B9D17F-D9C0-4243-961D-D9E061AB8AD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50841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52AAB4-F47D-439D-8284-041F0DC1D6A5}" type="datetimeFigureOut">
              <a:rPr lang="fr-BE" smtClean="0"/>
              <a:t>11-02-20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B9D17F-D9C0-4243-961D-D9E061AB8AD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48226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cessus 6"/>
          <p:cNvSpPr/>
          <p:nvPr/>
        </p:nvSpPr>
        <p:spPr>
          <a:xfrm>
            <a:off x="0" y="0"/>
            <a:ext cx="9144000" cy="5497513"/>
          </a:xfrm>
          <a:prstGeom prst="flowChartProcess">
            <a:avLst/>
          </a:prstGeom>
          <a:solidFill>
            <a:srgbClr val="55AB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Verdana"/>
                <a:cs typeface="Verdana"/>
              </a:rPr>
              <a:t>               </a:t>
            </a:r>
          </a:p>
        </p:txBody>
      </p:sp>
      <p:pic>
        <p:nvPicPr>
          <p:cNvPr id="2051" name="Image 4" descr="PICTOS_blanc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549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r 12"/>
          <p:cNvGrpSpPr>
            <a:grpSpLocks/>
          </p:cNvGrpSpPr>
          <p:nvPr/>
        </p:nvGrpSpPr>
        <p:grpSpPr bwMode="auto">
          <a:xfrm>
            <a:off x="6948488" y="5353050"/>
            <a:ext cx="1384300" cy="814388"/>
            <a:chOff x="6948948" y="5525435"/>
            <a:chExt cx="1384302" cy="813222"/>
          </a:xfrm>
        </p:grpSpPr>
        <p:sp>
          <p:nvSpPr>
            <p:cNvPr id="9" name="Processus 8"/>
            <p:cNvSpPr/>
            <p:nvPr/>
          </p:nvSpPr>
          <p:spPr>
            <a:xfrm>
              <a:off x="7298199" y="5525435"/>
              <a:ext cx="682626" cy="507273"/>
            </a:xfrm>
            <a:prstGeom prst="flowChartProcess">
              <a:avLst/>
            </a:prstGeom>
            <a:solidFill>
              <a:srgbClr val="55AB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latin typeface="Verdana"/>
                  <a:cs typeface="Verdana"/>
                </a:rPr>
                <a:t>     </a:t>
              </a:r>
            </a:p>
          </p:txBody>
        </p:sp>
        <p:sp>
          <p:nvSpPr>
            <p:cNvPr id="10" name="Connecteur 10"/>
            <p:cNvSpPr/>
            <p:nvPr/>
          </p:nvSpPr>
          <p:spPr>
            <a:xfrm>
              <a:off x="6948948" y="5669691"/>
              <a:ext cx="1384302" cy="668966"/>
            </a:xfrm>
            <a:custGeom>
              <a:avLst/>
              <a:gdLst/>
              <a:ahLst/>
              <a:cxnLst/>
              <a:rect l="l" t="t" r="r" b="b"/>
              <a:pathLst>
                <a:path w="1384302" h="668657">
                  <a:moveTo>
                    <a:pt x="350838" y="0"/>
                  </a:moveTo>
                  <a:cubicBezTo>
                    <a:pt x="496159" y="0"/>
                    <a:pt x="620845" y="84197"/>
                    <a:pt x="674105" y="204193"/>
                  </a:cubicBezTo>
                  <a:lnTo>
                    <a:pt x="692151" y="259591"/>
                  </a:lnTo>
                  <a:lnTo>
                    <a:pt x="710197" y="204194"/>
                  </a:lnTo>
                  <a:cubicBezTo>
                    <a:pt x="763457" y="84198"/>
                    <a:pt x="888143" y="1"/>
                    <a:pt x="1033464" y="1"/>
                  </a:cubicBezTo>
                  <a:cubicBezTo>
                    <a:pt x="1227226" y="1"/>
                    <a:pt x="1384302" y="149685"/>
                    <a:pt x="1384302" y="334329"/>
                  </a:cubicBezTo>
                  <a:cubicBezTo>
                    <a:pt x="1384302" y="518973"/>
                    <a:pt x="1227226" y="668657"/>
                    <a:pt x="1033464" y="668657"/>
                  </a:cubicBezTo>
                  <a:cubicBezTo>
                    <a:pt x="888143" y="668657"/>
                    <a:pt x="763457" y="584460"/>
                    <a:pt x="710197" y="464465"/>
                  </a:cubicBezTo>
                  <a:lnTo>
                    <a:pt x="692151" y="409067"/>
                  </a:lnTo>
                  <a:lnTo>
                    <a:pt x="674105" y="464464"/>
                  </a:lnTo>
                  <a:cubicBezTo>
                    <a:pt x="620845" y="584459"/>
                    <a:pt x="496159" y="668656"/>
                    <a:pt x="350838" y="668656"/>
                  </a:cubicBezTo>
                  <a:cubicBezTo>
                    <a:pt x="157076" y="668656"/>
                    <a:pt x="0" y="518972"/>
                    <a:pt x="0" y="334328"/>
                  </a:cubicBezTo>
                  <a:cubicBezTo>
                    <a:pt x="0" y="149684"/>
                    <a:pt x="157076" y="0"/>
                    <a:pt x="3508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Verdana"/>
                <a:cs typeface="Verdana"/>
              </a:endParaRPr>
            </a:p>
          </p:txBody>
        </p:sp>
      </p:grpSp>
      <p:pic>
        <p:nvPicPr>
          <p:cNvPr id="2053" name="Image 11" descr="UNamur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62800" y="5761038"/>
            <a:ext cx="954088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Espace réservé du contenu 2"/>
          <p:cNvSpPr txBox="1">
            <a:spLocks/>
          </p:cNvSpPr>
          <p:nvPr/>
        </p:nvSpPr>
        <p:spPr>
          <a:xfrm>
            <a:off x="457200" y="6516688"/>
            <a:ext cx="8229600" cy="233362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marL="342900" indent="-342900" algn="r" defTabSz="457200" rtl="0" eaLnBrk="1" latinLnBrk="0" hangingPunct="1"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Font typeface="Arial"/>
              <a:buNone/>
              <a:defRPr sz="2500" b="0" i="0" kern="1200">
                <a:solidFill>
                  <a:srgbClr val="211D61"/>
                </a:solidFill>
                <a:latin typeface="+mj-lt"/>
                <a:ea typeface="+mn-ea"/>
                <a:cs typeface="Frutiger LT Std 55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Frutiger LT Std 45 Light"/>
                <a:ea typeface="+mn-ea"/>
                <a:cs typeface="Frutiger LT Std 45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Frutiger LT Std 45 Light"/>
                <a:ea typeface="+mn-ea"/>
                <a:cs typeface="Frutiger LT Std 45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Frutiger LT Std 45 Light"/>
                <a:ea typeface="+mn-ea"/>
                <a:cs typeface="Frutiger LT Std 45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»"/>
              <a:defRPr sz="2000" b="0" i="0" kern="1200">
                <a:solidFill>
                  <a:schemeClr val="tx1"/>
                </a:solidFill>
                <a:latin typeface="Frutiger LT Std 45 Light"/>
                <a:ea typeface="+mn-ea"/>
                <a:cs typeface="Frutiger LT Std 45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defRPr/>
            </a:pPr>
            <a:r>
              <a:rPr lang="nl-BE" sz="800" dirty="0">
                <a:solidFill>
                  <a:srgbClr val="2E3135"/>
                </a:solidFill>
                <a:latin typeface="Verdana"/>
                <a:cs typeface="Verdana"/>
              </a:rPr>
              <a:t>www.unamur.be</a:t>
            </a:r>
            <a:endParaRPr lang="fr-FR" sz="800" dirty="0">
              <a:solidFill>
                <a:srgbClr val="2E3135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7544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cessus 8"/>
          <p:cNvSpPr/>
          <p:nvPr/>
        </p:nvSpPr>
        <p:spPr>
          <a:xfrm>
            <a:off x="0" y="0"/>
            <a:ext cx="9144000" cy="4554538"/>
          </a:xfrm>
          <a:prstGeom prst="flowChartProcess">
            <a:avLst/>
          </a:prstGeom>
          <a:solidFill>
            <a:srgbClr val="2E31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              </a:t>
            </a:r>
          </a:p>
        </p:txBody>
      </p:sp>
      <p:grpSp>
        <p:nvGrpSpPr>
          <p:cNvPr id="2" name="Grouper 13"/>
          <p:cNvGrpSpPr>
            <a:grpSpLocks/>
          </p:cNvGrpSpPr>
          <p:nvPr/>
        </p:nvGrpSpPr>
        <p:grpSpPr bwMode="auto">
          <a:xfrm>
            <a:off x="6948488" y="4391025"/>
            <a:ext cx="1384300" cy="831850"/>
            <a:chOff x="6948948" y="4391742"/>
            <a:chExt cx="1384302" cy="830915"/>
          </a:xfrm>
        </p:grpSpPr>
        <p:sp>
          <p:nvSpPr>
            <p:cNvPr id="10" name="Processus 9"/>
            <p:cNvSpPr/>
            <p:nvPr/>
          </p:nvSpPr>
          <p:spPr>
            <a:xfrm>
              <a:off x="7298199" y="4391742"/>
              <a:ext cx="682626" cy="507429"/>
            </a:xfrm>
            <a:prstGeom prst="flowChartProcess">
              <a:avLst/>
            </a:prstGeom>
            <a:solidFill>
              <a:srgbClr val="2E31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     </a:t>
              </a:r>
            </a:p>
          </p:txBody>
        </p:sp>
        <p:sp>
          <p:nvSpPr>
            <p:cNvPr id="11" name="Connecteur 10"/>
            <p:cNvSpPr/>
            <p:nvPr/>
          </p:nvSpPr>
          <p:spPr>
            <a:xfrm>
              <a:off x="6948948" y="4553485"/>
              <a:ext cx="1384302" cy="669172"/>
            </a:xfrm>
            <a:custGeom>
              <a:avLst/>
              <a:gdLst/>
              <a:ahLst/>
              <a:cxnLst/>
              <a:rect l="l" t="t" r="r" b="b"/>
              <a:pathLst>
                <a:path w="1384302" h="668657">
                  <a:moveTo>
                    <a:pt x="350838" y="0"/>
                  </a:moveTo>
                  <a:cubicBezTo>
                    <a:pt x="496159" y="0"/>
                    <a:pt x="620845" y="84197"/>
                    <a:pt x="674105" y="204193"/>
                  </a:cubicBezTo>
                  <a:lnTo>
                    <a:pt x="692151" y="259591"/>
                  </a:lnTo>
                  <a:lnTo>
                    <a:pt x="710197" y="204194"/>
                  </a:lnTo>
                  <a:cubicBezTo>
                    <a:pt x="763457" y="84198"/>
                    <a:pt x="888143" y="1"/>
                    <a:pt x="1033464" y="1"/>
                  </a:cubicBezTo>
                  <a:cubicBezTo>
                    <a:pt x="1227226" y="1"/>
                    <a:pt x="1384302" y="149685"/>
                    <a:pt x="1384302" y="334329"/>
                  </a:cubicBezTo>
                  <a:cubicBezTo>
                    <a:pt x="1384302" y="518973"/>
                    <a:pt x="1227226" y="668657"/>
                    <a:pt x="1033464" y="668657"/>
                  </a:cubicBezTo>
                  <a:cubicBezTo>
                    <a:pt x="888143" y="668657"/>
                    <a:pt x="763457" y="584460"/>
                    <a:pt x="710197" y="464465"/>
                  </a:cubicBezTo>
                  <a:lnTo>
                    <a:pt x="692151" y="409067"/>
                  </a:lnTo>
                  <a:lnTo>
                    <a:pt x="674105" y="464464"/>
                  </a:lnTo>
                  <a:cubicBezTo>
                    <a:pt x="620845" y="584459"/>
                    <a:pt x="496159" y="668656"/>
                    <a:pt x="350838" y="668656"/>
                  </a:cubicBezTo>
                  <a:cubicBezTo>
                    <a:pt x="157076" y="668656"/>
                    <a:pt x="0" y="518972"/>
                    <a:pt x="0" y="334328"/>
                  </a:cubicBezTo>
                  <a:cubicBezTo>
                    <a:pt x="0" y="149684"/>
                    <a:pt x="157076" y="0"/>
                    <a:pt x="3508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pic>
        <p:nvPicPr>
          <p:cNvPr id="1028" name="Image 15" descr="UNamur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4800600"/>
            <a:ext cx="1709738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044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0"/>
            <a:ext cx="9144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6516688"/>
            <a:ext cx="8229600" cy="233362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marL="342900" indent="-342900" algn="r" defTabSz="457200" rtl="0" eaLnBrk="1" latinLnBrk="0" hangingPunct="1"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Font typeface="Arial"/>
              <a:buNone/>
              <a:defRPr sz="2500" b="0" i="0" kern="1200">
                <a:solidFill>
                  <a:srgbClr val="211D61"/>
                </a:solidFill>
                <a:latin typeface="+mj-lt"/>
                <a:ea typeface="+mn-ea"/>
                <a:cs typeface="Frutiger LT Std 55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Frutiger LT Std 45 Light"/>
                <a:ea typeface="+mn-ea"/>
                <a:cs typeface="Frutiger LT Std 45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Frutiger LT Std 45 Light"/>
                <a:ea typeface="+mn-ea"/>
                <a:cs typeface="Frutiger LT Std 45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Frutiger LT Std 45 Light"/>
                <a:ea typeface="+mn-ea"/>
                <a:cs typeface="Frutiger LT Std 45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»"/>
              <a:defRPr sz="2000" b="0" i="0" kern="1200">
                <a:solidFill>
                  <a:schemeClr val="tx1"/>
                </a:solidFill>
                <a:latin typeface="Frutiger LT Std 45 Light"/>
                <a:ea typeface="+mn-ea"/>
                <a:cs typeface="Frutiger LT Std 45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defRPr/>
            </a:pPr>
            <a:r>
              <a:rPr lang="nl-BE" sz="800" dirty="0">
                <a:solidFill>
                  <a:schemeClr val="bg1"/>
                </a:solidFill>
                <a:latin typeface="Verdana"/>
                <a:cs typeface="Verdana"/>
              </a:rPr>
              <a:t>www.unamur.be</a:t>
            </a:r>
            <a:endParaRPr lang="fr-FR" sz="8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215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11" Type="http://schemas.openxmlformats.org/officeDocument/2006/relationships/image" Target="../media/image32.png"/><Relationship Id="rId5" Type="http://schemas.openxmlformats.org/officeDocument/2006/relationships/image" Target="../media/image25.pn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idx="1"/>
          </p:nvPr>
        </p:nvSpPr>
        <p:spPr>
          <a:xfrm>
            <a:off x="232756" y="1850687"/>
            <a:ext cx="8005157" cy="2348345"/>
          </a:xfrm>
          <a:ln w="38100">
            <a:solidFill>
              <a:srgbClr val="4CBC38"/>
            </a:solidFill>
          </a:ln>
        </p:spPr>
        <p:txBody>
          <a:bodyPr/>
          <a:lstStyle/>
          <a:p>
            <a:r>
              <a:rPr lang="fr-BE" sz="4400" dirty="0">
                <a:solidFill>
                  <a:schemeClr val="tx1"/>
                </a:solidFill>
              </a:rPr>
              <a:t>Do </a:t>
            </a:r>
            <a:r>
              <a:rPr lang="fr-BE" sz="4400" dirty="0" err="1">
                <a:solidFill>
                  <a:schemeClr val="tx1"/>
                </a:solidFill>
              </a:rPr>
              <a:t>engineered</a:t>
            </a:r>
            <a:r>
              <a:rPr lang="fr-BE" sz="4400" dirty="0">
                <a:solidFill>
                  <a:schemeClr val="tx1"/>
                </a:solidFill>
              </a:rPr>
              <a:t> </a:t>
            </a:r>
            <a:r>
              <a:rPr lang="fr-BE" sz="4400" dirty="0" err="1">
                <a:solidFill>
                  <a:schemeClr val="tx1"/>
                </a:solidFill>
              </a:rPr>
              <a:t>nanoparticles</a:t>
            </a:r>
            <a:r>
              <a:rPr lang="fr-BE" sz="4400" dirty="0">
                <a:solidFill>
                  <a:schemeClr val="tx1"/>
                </a:solidFill>
              </a:rPr>
              <a:t> </a:t>
            </a:r>
            <a:r>
              <a:rPr lang="fr-BE" sz="4400" dirty="0" err="1">
                <a:solidFill>
                  <a:schemeClr val="tx1"/>
                </a:solidFill>
              </a:rPr>
              <a:t>present</a:t>
            </a:r>
            <a:r>
              <a:rPr lang="fr-BE" sz="4400" dirty="0">
                <a:solidFill>
                  <a:schemeClr val="tx1"/>
                </a:solidFill>
              </a:rPr>
              <a:t> </a:t>
            </a:r>
            <a:r>
              <a:rPr lang="fr-BE" sz="4400" dirty="0" err="1">
                <a:solidFill>
                  <a:schemeClr val="tx1"/>
                </a:solidFill>
              </a:rPr>
              <a:t>ecotoxicological</a:t>
            </a:r>
            <a:r>
              <a:rPr lang="fr-BE" sz="4400" dirty="0">
                <a:solidFill>
                  <a:schemeClr val="tx1"/>
                </a:solidFill>
              </a:rPr>
              <a:t> </a:t>
            </a:r>
            <a:r>
              <a:rPr lang="fr-BE" sz="4400" dirty="0" err="1">
                <a:solidFill>
                  <a:schemeClr val="tx1"/>
                </a:solidFill>
              </a:rPr>
              <a:t>risks</a:t>
            </a:r>
            <a:r>
              <a:rPr lang="fr-BE" sz="4400" dirty="0">
                <a:solidFill>
                  <a:schemeClr val="tx1"/>
                </a:solidFill>
              </a:rPr>
              <a:t> for </a:t>
            </a:r>
            <a:r>
              <a:rPr lang="fr-BE" sz="4400" dirty="0" err="1">
                <a:solidFill>
                  <a:schemeClr val="tx1"/>
                </a:solidFill>
              </a:rPr>
              <a:t>aquatic</a:t>
            </a:r>
            <a:r>
              <a:rPr lang="fr-BE" sz="4400" dirty="0">
                <a:solidFill>
                  <a:schemeClr val="tx1"/>
                </a:solidFill>
              </a:rPr>
              <a:t> </a:t>
            </a:r>
            <a:r>
              <a:rPr lang="fr-BE" sz="4400" dirty="0" err="1">
                <a:solidFill>
                  <a:schemeClr val="tx1"/>
                </a:solidFill>
              </a:rPr>
              <a:t>organisms</a:t>
            </a:r>
            <a:r>
              <a:rPr lang="fr-BE" sz="4400" dirty="0">
                <a:solidFill>
                  <a:schemeClr val="tx1"/>
                </a:solidFill>
              </a:rPr>
              <a:t> ?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571999" y="4199032"/>
            <a:ext cx="4555375" cy="1292662"/>
          </a:xfrm>
          <a:prstGeom prst="rect">
            <a:avLst/>
          </a:prstGeom>
          <a:noFill/>
          <a:ln w="38100">
            <a:solidFill>
              <a:srgbClr val="4CBC38"/>
            </a:solidFill>
          </a:ln>
        </p:spPr>
        <p:txBody>
          <a:bodyPr wrap="square" rtlCol="0">
            <a:spAutoFit/>
          </a:bodyPr>
          <a:lstStyle/>
          <a:p>
            <a:r>
              <a:rPr lang="fr-BE" sz="2400" dirty="0"/>
              <a:t>Mahaut </a:t>
            </a:r>
            <a:r>
              <a:rPr lang="fr-BE" sz="2400" dirty="0" err="1"/>
              <a:t>Beghin</a:t>
            </a:r>
            <a:endParaRPr lang="fr-BE" sz="2400" dirty="0"/>
          </a:p>
          <a:p>
            <a:r>
              <a:rPr lang="fr-BE" dirty="0" err="1"/>
              <a:t>February</a:t>
            </a:r>
            <a:r>
              <a:rPr lang="fr-BE" dirty="0"/>
              <a:t> 2020</a:t>
            </a:r>
          </a:p>
          <a:p>
            <a:endParaRPr lang="fr-BE" dirty="0"/>
          </a:p>
          <a:p>
            <a:r>
              <a:rPr lang="fr-BE" dirty="0" err="1"/>
              <a:t>Supervisor</a:t>
            </a:r>
            <a:r>
              <a:rPr lang="fr-BE" dirty="0"/>
              <a:t> : Pr. Patrick </a:t>
            </a:r>
            <a:r>
              <a:rPr lang="fr-BE" dirty="0" err="1"/>
              <a:t>Kestemont</a:t>
            </a:r>
            <a:endParaRPr lang="en-GB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512D56E-5AF1-412A-92D9-B932E7F6D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4872" y="5613909"/>
            <a:ext cx="864524" cy="924284"/>
          </a:xfrm>
          <a:prstGeom prst="rect">
            <a:avLst/>
          </a:prstGeom>
        </p:spPr>
      </p:pic>
      <p:pic>
        <p:nvPicPr>
          <p:cNvPr id="8" name="Picture 2" descr="ILEE lo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8" t="9390" r="8589" b="7617"/>
          <a:stretch/>
        </p:blipFill>
        <p:spPr bwMode="auto">
          <a:xfrm>
            <a:off x="4655127" y="5639633"/>
            <a:ext cx="1803862" cy="87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ésultat de recherche d'images pour &quot;logo unamur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279" y="5613909"/>
            <a:ext cx="906087" cy="100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94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81220"/>
            <a:ext cx="8229600" cy="1143000"/>
          </a:xfrm>
        </p:spPr>
        <p:txBody>
          <a:bodyPr/>
          <a:lstStyle/>
          <a:p>
            <a:r>
              <a:rPr lang="fr-BE" i="1" dirty="0" err="1"/>
              <a:t>Thank</a:t>
            </a:r>
            <a:r>
              <a:rPr lang="fr-BE" i="1" dirty="0"/>
              <a:t> </a:t>
            </a:r>
            <a:r>
              <a:rPr lang="fr-BE" i="1" dirty="0" err="1"/>
              <a:t>you</a:t>
            </a:r>
            <a:r>
              <a:rPr lang="fr-BE" i="1" dirty="0"/>
              <a:t> for </a:t>
            </a:r>
            <a:r>
              <a:rPr lang="fr-BE" i="1" dirty="0" err="1"/>
              <a:t>your</a:t>
            </a:r>
            <a:r>
              <a:rPr lang="fr-BE" i="1" dirty="0"/>
              <a:t> attention !</a:t>
            </a:r>
            <a:endParaRPr lang="en-GB" i="1" dirty="0"/>
          </a:p>
        </p:txBody>
      </p:sp>
      <p:pic>
        <p:nvPicPr>
          <p:cNvPr id="4" name="Picture 2" descr="https://lh4.googleusercontent.com/TfXqvCKo9m3xAYxMpM4d9LP9Q89eI6vJKmIBVjab8-wJk-QUcFDIcnBmO_1D-rajaPHer9Vi_wM5hfkH8Go7Fg8dE_T_gKYlnpoMrK2hdGW7EK9Ee69fa20N45MuD-zmb6B3pVdb69W5bD2v-g">
            <a:extLst>
              <a:ext uri="{FF2B5EF4-FFF2-40B4-BE49-F238E27FC236}">
                <a16:creationId xmlns:a16="http://schemas.microsoft.com/office/drawing/2014/main" id="{2C00EC09-65DD-4461-8823-B6CDA5739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92" y="1966278"/>
            <a:ext cx="4646815" cy="272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1615F6F-E571-43D1-A803-33A7317D8FE5}"/>
              </a:ext>
            </a:extLst>
          </p:cNvPr>
          <p:cNvSpPr txBox="1"/>
          <p:nvPr/>
        </p:nvSpPr>
        <p:spPr>
          <a:xfrm>
            <a:off x="7900089" y="651944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03682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76DA1C6-C05A-4E77-A422-803CE7E11EE5}"/>
              </a:ext>
            </a:extLst>
          </p:cNvPr>
          <p:cNvSpPr txBox="1"/>
          <p:nvPr/>
        </p:nvSpPr>
        <p:spPr>
          <a:xfrm>
            <a:off x="246978" y="1364545"/>
            <a:ext cx="8229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Song R, Qin Y, Suh S, Keller AA. Dynamic Model for the Stocks and Release Flows of Engineered Nanomaterials. </a:t>
            </a:r>
            <a:r>
              <a:rPr lang="en-GB" sz="1000" i="1" dirty="0"/>
              <a:t>Environ </a:t>
            </a:r>
            <a:r>
              <a:rPr lang="en-GB" sz="1000" i="1" dirty="0" err="1"/>
              <a:t>Sci</a:t>
            </a:r>
            <a:r>
              <a:rPr lang="en-GB" sz="1000" i="1" dirty="0"/>
              <a:t> Technol</a:t>
            </a:r>
            <a:r>
              <a:rPr lang="en-GB" sz="1000" dirty="0"/>
              <a:t>. 2017;51(21)</a:t>
            </a:r>
          </a:p>
          <a:p>
            <a:r>
              <a:rPr lang="en-GB" sz="1000" dirty="0"/>
              <a:t>Heinz H, </a:t>
            </a:r>
            <a:r>
              <a:rPr lang="en-GB" sz="1000" dirty="0" err="1"/>
              <a:t>Pramanik</a:t>
            </a:r>
            <a:r>
              <a:rPr lang="en-GB" sz="1000" dirty="0"/>
              <a:t> C, Heinz O, et al. Nanoparticle decoration with surfactants: Molecular interactions, assembly, and applications. </a:t>
            </a:r>
            <a:r>
              <a:rPr lang="en-GB" sz="1000" i="1" dirty="0"/>
              <a:t>Surf </a:t>
            </a:r>
            <a:r>
              <a:rPr lang="en-GB" sz="1000" i="1" dirty="0" err="1"/>
              <a:t>Sci</a:t>
            </a:r>
            <a:r>
              <a:rPr lang="en-GB" sz="1000" i="1" dirty="0"/>
              <a:t> Rep</a:t>
            </a:r>
            <a:r>
              <a:rPr lang="en-GB" sz="1000" dirty="0"/>
              <a:t>. 2017;72(1):1-58</a:t>
            </a:r>
          </a:p>
          <a:p>
            <a:endParaRPr lang="en-GB" sz="1000" dirty="0"/>
          </a:p>
          <a:p>
            <a:r>
              <a:rPr lang="en-GB" sz="1000" dirty="0"/>
              <a:t>Lange S, </a:t>
            </a:r>
            <a:r>
              <a:rPr lang="en-GB" sz="1000" dirty="0" err="1"/>
              <a:t>Magnadóttir</a:t>
            </a:r>
            <a:r>
              <a:rPr lang="en-GB" sz="1000" dirty="0"/>
              <a:t> B. Spontaneous haemolytic activity of Atlantic halibut (</a:t>
            </a:r>
            <a:r>
              <a:rPr lang="en-GB" sz="1000" dirty="0" err="1"/>
              <a:t>Hippoglossus</a:t>
            </a:r>
            <a:r>
              <a:rPr lang="en-GB" sz="1000" dirty="0"/>
              <a:t> </a:t>
            </a:r>
            <a:r>
              <a:rPr lang="en-GB" sz="1000" dirty="0" err="1"/>
              <a:t>hippoglossus</a:t>
            </a:r>
            <a:r>
              <a:rPr lang="en-GB" sz="1000" dirty="0"/>
              <a:t> L.) and sea bass (</a:t>
            </a:r>
            <a:r>
              <a:rPr lang="en-GB" sz="1000" dirty="0" err="1"/>
              <a:t>Dicentrarchus</a:t>
            </a:r>
            <a:r>
              <a:rPr lang="en-GB" sz="1000" dirty="0"/>
              <a:t> </a:t>
            </a:r>
            <a:r>
              <a:rPr lang="en-GB" sz="1000" dirty="0" err="1"/>
              <a:t>labrax</a:t>
            </a:r>
            <a:r>
              <a:rPr lang="en-GB" sz="1000" dirty="0"/>
              <a:t>) serum. </a:t>
            </a:r>
            <a:r>
              <a:rPr lang="en-GB" sz="1000" i="1" dirty="0"/>
              <a:t>Comp </a:t>
            </a:r>
            <a:r>
              <a:rPr lang="en-GB" sz="1000" i="1" dirty="0" err="1"/>
              <a:t>Biochem</a:t>
            </a:r>
            <a:r>
              <a:rPr lang="en-GB" sz="1000" i="1" dirty="0"/>
              <a:t> </a:t>
            </a:r>
            <a:r>
              <a:rPr lang="en-GB" sz="1000" i="1" dirty="0" err="1"/>
              <a:t>Physiol</a:t>
            </a:r>
            <a:r>
              <a:rPr lang="en-GB" sz="1000" i="1" dirty="0"/>
              <a:t> Part B </a:t>
            </a:r>
            <a:r>
              <a:rPr lang="en-GB" sz="1000" i="1" dirty="0" err="1"/>
              <a:t>Biochem</a:t>
            </a:r>
            <a:r>
              <a:rPr lang="en-GB" sz="1000" i="1" dirty="0"/>
              <a:t> </a:t>
            </a:r>
            <a:r>
              <a:rPr lang="en-GB" sz="1000" i="1" dirty="0" err="1"/>
              <a:t>Mol</a:t>
            </a:r>
            <a:r>
              <a:rPr lang="en-GB" sz="1000" i="1" dirty="0"/>
              <a:t> Biol</a:t>
            </a:r>
            <a:r>
              <a:rPr lang="en-GB" sz="1000" dirty="0"/>
              <a:t>. 2003;136(1):99-106. 4. </a:t>
            </a:r>
          </a:p>
          <a:p>
            <a:endParaRPr lang="en-GB" sz="1000" dirty="0"/>
          </a:p>
          <a:p>
            <a:r>
              <a:rPr lang="en-GB" sz="1000" dirty="0"/>
              <a:t>Keller AA, </a:t>
            </a:r>
            <a:r>
              <a:rPr lang="en-GB" sz="1000" dirty="0" err="1"/>
              <a:t>Lazareva</a:t>
            </a:r>
            <a:r>
              <a:rPr lang="en-GB" sz="1000" dirty="0"/>
              <a:t> A. Predicted Releases of Engineered Nanomaterials: From Global to Regional to Local. </a:t>
            </a:r>
            <a:r>
              <a:rPr lang="en-GB" sz="1000" i="1" dirty="0"/>
              <a:t>Environ </a:t>
            </a:r>
            <a:r>
              <a:rPr lang="en-GB" sz="1000" i="1" dirty="0" err="1"/>
              <a:t>Sci</a:t>
            </a:r>
            <a:r>
              <a:rPr lang="en-GB" sz="1000" i="1" dirty="0"/>
              <a:t> </a:t>
            </a:r>
            <a:r>
              <a:rPr lang="en-GB" sz="1000" i="1" dirty="0" err="1"/>
              <a:t>Technol</a:t>
            </a:r>
            <a:r>
              <a:rPr lang="en-GB" sz="1000" i="1" dirty="0"/>
              <a:t> Lett</a:t>
            </a:r>
            <a:r>
              <a:rPr lang="en-GB" sz="1000" dirty="0"/>
              <a:t>. 2013;1(1):65-70. </a:t>
            </a:r>
          </a:p>
          <a:p>
            <a:r>
              <a:rPr lang="en-GB" sz="1000" dirty="0"/>
              <a:t>	</a:t>
            </a:r>
          </a:p>
          <a:p>
            <a:r>
              <a:rPr lang="en-GB" sz="1000" dirty="0"/>
              <a:t>Sun TY, Gottschalk F, </a:t>
            </a:r>
            <a:r>
              <a:rPr lang="en-GB" sz="1000" dirty="0" err="1"/>
              <a:t>Hungerbühler</a:t>
            </a:r>
            <a:r>
              <a:rPr lang="en-GB" sz="1000" dirty="0"/>
              <a:t> K, </a:t>
            </a:r>
            <a:r>
              <a:rPr lang="en-GB" sz="1000" dirty="0" err="1"/>
              <a:t>Nowack</a:t>
            </a:r>
            <a:r>
              <a:rPr lang="en-GB" sz="1000" dirty="0"/>
              <a:t> B. Comprehensive probabilistic modelling of environmental emissions of engineered nanomaterials. </a:t>
            </a:r>
            <a:r>
              <a:rPr lang="en-GB" sz="1000" i="1" dirty="0"/>
              <a:t>Environ </a:t>
            </a:r>
            <a:r>
              <a:rPr lang="en-GB" sz="1000" i="1" dirty="0" err="1"/>
              <a:t>Pollut</a:t>
            </a:r>
            <a:r>
              <a:rPr lang="en-GB" sz="1000" dirty="0"/>
              <a:t>. 2014;185:69-76. 	</a:t>
            </a:r>
          </a:p>
          <a:p>
            <a:endParaRPr lang="en-GB" sz="1000" dirty="0"/>
          </a:p>
          <a:p>
            <a:r>
              <a:rPr lang="en-GB" sz="1000" dirty="0"/>
              <a:t>Liu J, </a:t>
            </a:r>
            <a:r>
              <a:rPr lang="en-GB" sz="1000" dirty="0" err="1"/>
              <a:t>Cai</a:t>
            </a:r>
            <a:r>
              <a:rPr lang="en-GB" sz="1000" dirty="0"/>
              <a:t> Y, Lu G, Dan X, Wu D, Yan Z. Interaction of erythromycin and ketoconazole on the neurological, biochemical and </a:t>
            </a:r>
            <a:r>
              <a:rPr lang="en-GB" sz="1000" dirty="0" err="1"/>
              <a:t>behavioral</a:t>
            </a:r>
            <a:r>
              <a:rPr lang="en-GB" sz="1000" dirty="0"/>
              <a:t> responses in </a:t>
            </a:r>
            <a:r>
              <a:rPr lang="en-GB" sz="1000" dirty="0" err="1"/>
              <a:t>crucian</a:t>
            </a:r>
            <a:r>
              <a:rPr lang="en-GB" sz="1000" dirty="0"/>
              <a:t> carp. </a:t>
            </a:r>
            <a:r>
              <a:rPr lang="en-GB" sz="1000" i="1" dirty="0"/>
              <a:t>Environ </a:t>
            </a:r>
            <a:r>
              <a:rPr lang="en-GB" sz="1000" i="1" dirty="0" err="1"/>
              <a:t>Toxicol</a:t>
            </a:r>
            <a:r>
              <a:rPr lang="en-GB" sz="1000" i="1" dirty="0"/>
              <a:t> </a:t>
            </a:r>
            <a:r>
              <a:rPr lang="en-GB" sz="1000" i="1" dirty="0" err="1"/>
              <a:t>Pharmacol</a:t>
            </a:r>
            <a:r>
              <a:rPr lang="en-GB" sz="1000" dirty="0"/>
              <a:t>. 2017;55:14-19.  </a:t>
            </a:r>
          </a:p>
          <a:p>
            <a:endParaRPr lang="en-GB" sz="1000" dirty="0"/>
          </a:p>
          <a:p>
            <a:r>
              <a:rPr lang="en-GB" sz="1000" dirty="0"/>
              <a:t>Dubey A, </a:t>
            </a:r>
            <a:r>
              <a:rPr lang="en-GB" sz="1000" dirty="0" err="1"/>
              <a:t>Goswami</a:t>
            </a:r>
            <a:r>
              <a:rPr lang="en-GB" sz="1000" dirty="0"/>
              <a:t> M, Yadav K, Chaudhary D. Oxidative Stress and Nano-Toxicity Induced by TiO2 and </a:t>
            </a:r>
            <a:r>
              <a:rPr lang="en-GB" sz="1000" dirty="0" err="1"/>
              <a:t>ZnO</a:t>
            </a:r>
            <a:r>
              <a:rPr lang="en-GB" sz="1000" dirty="0"/>
              <a:t> on WAG Cell Line. </a:t>
            </a:r>
            <a:r>
              <a:rPr lang="en-GB" sz="1000" i="1" dirty="0" err="1"/>
              <a:t>PLoS</a:t>
            </a:r>
            <a:r>
              <a:rPr lang="en-GB" sz="1000" i="1" dirty="0"/>
              <a:t> One</a:t>
            </a:r>
            <a:r>
              <a:rPr lang="en-GB" sz="1000" dirty="0"/>
              <a:t>. 2015;10(5):1-26. </a:t>
            </a:r>
          </a:p>
          <a:p>
            <a:endParaRPr lang="en-GB" sz="1000" dirty="0"/>
          </a:p>
          <a:p>
            <a:r>
              <a:rPr lang="en-GB" sz="1000" dirty="0"/>
              <a:t>Tang T, Zhang Z, Zhu X. Toxic effects of </a:t>
            </a:r>
            <a:r>
              <a:rPr lang="en-GB" sz="1000" dirty="0" err="1"/>
              <a:t>TiO</a:t>
            </a:r>
            <a:r>
              <a:rPr lang="en-GB" sz="1000" dirty="0"/>
              <a:t> 2 NPs on Zebrafish. </a:t>
            </a:r>
            <a:r>
              <a:rPr lang="en-GB" sz="1000" i="1" dirty="0" err="1"/>
              <a:t>Int</a:t>
            </a:r>
            <a:r>
              <a:rPr lang="en-GB" sz="1000" i="1" dirty="0"/>
              <a:t> J Environ Res Public Health</a:t>
            </a:r>
            <a:r>
              <a:rPr lang="en-GB" sz="1000" dirty="0"/>
              <a:t>. 2019;16(4).</a:t>
            </a:r>
          </a:p>
          <a:p>
            <a:endParaRPr lang="en-GB" sz="1000" dirty="0"/>
          </a:p>
          <a:p>
            <a:r>
              <a:rPr lang="en-GB" sz="1000" dirty="0" err="1"/>
              <a:t>Chupani</a:t>
            </a:r>
            <a:r>
              <a:rPr lang="en-GB" sz="1000" dirty="0"/>
              <a:t> L, </a:t>
            </a:r>
            <a:r>
              <a:rPr lang="en-GB" sz="1000" dirty="0" err="1"/>
              <a:t>Niksirat</a:t>
            </a:r>
            <a:r>
              <a:rPr lang="en-GB" sz="1000" dirty="0"/>
              <a:t> H, </a:t>
            </a:r>
            <a:r>
              <a:rPr lang="en-GB" sz="1000" dirty="0" err="1"/>
              <a:t>Velíšek</a:t>
            </a:r>
            <a:r>
              <a:rPr lang="en-GB" sz="1000" dirty="0"/>
              <a:t> J, et al. Chronic dietary toxicity of zinc oxide nanoparticles in common carp (</a:t>
            </a:r>
            <a:r>
              <a:rPr lang="en-GB" sz="1000" dirty="0" err="1"/>
              <a:t>Cyprinus</a:t>
            </a:r>
            <a:r>
              <a:rPr lang="en-GB" sz="1000" dirty="0"/>
              <a:t> </a:t>
            </a:r>
            <a:r>
              <a:rPr lang="en-GB" sz="1000" dirty="0" err="1"/>
              <a:t>carpio</a:t>
            </a:r>
            <a:r>
              <a:rPr lang="en-GB" sz="1000" dirty="0"/>
              <a:t> L.): Tissue accumulation and physiological responses. </a:t>
            </a:r>
            <a:r>
              <a:rPr lang="en-GB" sz="1000" i="1" dirty="0" err="1"/>
              <a:t>Ecotoxicol</a:t>
            </a:r>
            <a:r>
              <a:rPr lang="en-GB" sz="1000" i="1" dirty="0"/>
              <a:t> Environ </a:t>
            </a:r>
            <a:r>
              <a:rPr lang="en-GB" sz="1000" i="1" dirty="0" err="1"/>
              <a:t>Saf</a:t>
            </a:r>
            <a:r>
              <a:rPr lang="en-GB" sz="1000" dirty="0"/>
              <a:t>. 2018;147:110-116. </a:t>
            </a:r>
          </a:p>
          <a:p>
            <a:endParaRPr lang="en-GB" sz="1000" dirty="0"/>
          </a:p>
          <a:p>
            <a:r>
              <a:rPr lang="en-GB" sz="1000" dirty="0" err="1"/>
              <a:t>Lison</a:t>
            </a:r>
            <a:r>
              <a:rPr lang="en-GB" sz="1000" dirty="0"/>
              <a:t> D, </a:t>
            </a:r>
            <a:r>
              <a:rPr lang="en-GB" sz="1000" dirty="0" err="1"/>
              <a:t>Huaux</a:t>
            </a:r>
            <a:r>
              <a:rPr lang="en-GB" sz="1000" dirty="0"/>
              <a:t> F. In vitro studies: Ups and downs of cellular uptake. </a:t>
            </a:r>
            <a:r>
              <a:rPr lang="en-GB" sz="1000" i="1" dirty="0"/>
              <a:t>Nat </a:t>
            </a:r>
            <a:r>
              <a:rPr lang="en-GB" sz="1000" i="1" dirty="0" err="1"/>
              <a:t>Nanotechnol</a:t>
            </a:r>
            <a:r>
              <a:rPr lang="en-GB" sz="1000" dirty="0"/>
              <a:t>. 2011;6(6):332-333. </a:t>
            </a:r>
            <a:r>
              <a:rPr lang="en-GB" sz="1000" dirty="0" err="1"/>
              <a:t>Hassellöv</a:t>
            </a:r>
            <a:r>
              <a:rPr lang="en-GB" sz="1000" dirty="0"/>
              <a:t> M, </a:t>
            </a:r>
            <a:r>
              <a:rPr lang="en-GB" sz="1000" dirty="0" err="1"/>
              <a:t>Kaegi</a:t>
            </a:r>
            <a:r>
              <a:rPr lang="en-GB" sz="1000" dirty="0"/>
              <a:t> R. </a:t>
            </a:r>
            <a:r>
              <a:rPr lang="en-GB" sz="1000" i="1" dirty="0"/>
              <a:t>Analysis and Characterization of Manufactured Nanoparticles in Aquatic Environments</a:t>
            </a:r>
            <a:r>
              <a:rPr lang="en-GB" sz="1000" dirty="0"/>
              <a:t>.; 2009. </a:t>
            </a:r>
          </a:p>
          <a:p>
            <a:r>
              <a:rPr lang="en-GB" sz="1000" dirty="0"/>
              <a:t>	</a:t>
            </a:r>
          </a:p>
          <a:p>
            <a:r>
              <a:rPr lang="en-GB" sz="1000" dirty="0"/>
              <a:t>Roux F. Fish cell lines and their potential uses in ecotoxicology: from cytotoxicity studies and mixture assessment to a co-culture model and mechanistic analyses. 2015.</a:t>
            </a:r>
          </a:p>
          <a:p>
            <a:endParaRPr lang="en-GB" sz="1000" dirty="0"/>
          </a:p>
          <a:p>
            <a:r>
              <a:rPr lang="en-GB" sz="1000" dirty="0" err="1"/>
              <a:t>Lammel</a:t>
            </a:r>
            <a:r>
              <a:rPr lang="en-GB" sz="1000" dirty="0"/>
              <a:t> T, </a:t>
            </a:r>
            <a:r>
              <a:rPr lang="en-GB" sz="1000" dirty="0" err="1"/>
              <a:t>Thit</a:t>
            </a:r>
            <a:r>
              <a:rPr lang="en-GB" sz="1000" dirty="0"/>
              <a:t> A, </a:t>
            </a:r>
            <a:r>
              <a:rPr lang="en-GB" sz="1000" dirty="0" err="1"/>
              <a:t>Mouneyrac</a:t>
            </a:r>
            <a:r>
              <a:rPr lang="en-GB" sz="1000" dirty="0"/>
              <a:t> C, </a:t>
            </a:r>
            <a:r>
              <a:rPr lang="en-GB" sz="1000" dirty="0" err="1"/>
              <a:t>Baun</a:t>
            </a:r>
            <a:r>
              <a:rPr lang="en-GB" sz="1000" dirty="0"/>
              <a:t> A, </a:t>
            </a:r>
            <a:r>
              <a:rPr lang="en-GB" sz="1000" dirty="0" err="1"/>
              <a:t>Sturve</a:t>
            </a:r>
            <a:r>
              <a:rPr lang="en-GB" sz="1000" dirty="0"/>
              <a:t> J, </a:t>
            </a:r>
            <a:r>
              <a:rPr lang="en-GB" sz="1000" dirty="0" err="1"/>
              <a:t>Selck</a:t>
            </a:r>
            <a:r>
              <a:rPr lang="en-GB" sz="1000" dirty="0"/>
              <a:t> H. Trophic transfer of </a:t>
            </a:r>
            <a:r>
              <a:rPr lang="en-GB" sz="1000" dirty="0" err="1"/>
              <a:t>CuO</a:t>
            </a:r>
            <a:r>
              <a:rPr lang="en-GB" sz="1000" dirty="0"/>
              <a:t> NPs and dissolved Cu from sediment to worms to fish-a proof-of-concept study. </a:t>
            </a:r>
            <a:r>
              <a:rPr lang="en-GB" sz="1000" i="1" dirty="0"/>
              <a:t>Environ </a:t>
            </a:r>
            <a:r>
              <a:rPr lang="en-GB" sz="1000" i="1" dirty="0" err="1"/>
              <a:t>Sci</a:t>
            </a:r>
            <a:r>
              <a:rPr lang="en-GB" sz="1000" i="1" dirty="0"/>
              <a:t> Nano</a:t>
            </a:r>
            <a:r>
              <a:rPr lang="en-GB" sz="1000" dirty="0"/>
              <a:t>. 2019;6(4):1140-1155. </a:t>
            </a:r>
          </a:p>
          <a:p>
            <a:endParaRPr lang="en-GB" sz="1000" dirty="0"/>
          </a:p>
          <a:p>
            <a:r>
              <a:rPr lang="en-GB" sz="1000" dirty="0" err="1"/>
              <a:t>Correia</a:t>
            </a:r>
            <a:r>
              <a:rPr lang="en-GB" sz="1000" dirty="0"/>
              <a:t> AT, </a:t>
            </a:r>
            <a:r>
              <a:rPr lang="en-GB" sz="1000" dirty="0" err="1"/>
              <a:t>Rebelo</a:t>
            </a:r>
            <a:r>
              <a:rPr lang="en-GB" sz="1000" dirty="0"/>
              <a:t> D, Marques J, </a:t>
            </a:r>
            <a:r>
              <a:rPr lang="en-GB" sz="1000" dirty="0" err="1"/>
              <a:t>Nunes</a:t>
            </a:r>
            <a:r>
              <a:rPr lang="en-GB" sz="1000" dirty="0"/>
              <a:t> B. Effects of the chronic exposure to cerium dioxide nanoparticles in </a:t>
            </a:r>
            <a:r>
              <a:rPr lang="en-GB" sz="1000" dirty="0" err="1"/>
              <a:t>Oncorhynchus</a:t>
            </a:r>
            <a:r>
              <a:rPr lang="en-GB" sz="1000" dirty="0"/>
              <a:t> mykiss: Assessment of oxidative stress, neurotoxicity and histological alterations. </a:t>
            </a:r>
            <a:r>
              <a:rPr lang="en-GB" sz="1000" i="1" dirty="0"/>
              <a:t>Environ </a:t>
            </a:r>
            <a:r>
              <a:rPr lang="en-GB" sz="1000" i="1" dirty="0" err="1"/>
              <a:t>Toxicol</a:t>
            </a:r>
            <a:r>
              <a:rPr lang="en-GB" sz="1000" i="1" dirty="0"/>
              <a:t> </a:t>
            </a:r>
            <a:r>
              <a:rPr lang="en-GB" sz="1000" i="1" dirty="0" err="1"/>
              <a:t>Pharmacol</a:t>
            </a:r>
            <a:r>
              <a:rPr lang="en-GB" sz="1000" dirty="0"/>
              <a:t>. 2019;68:27-36.  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622F2B09-D223-4030-86AA-D83B541268BD}"/>
              </a:ext>
            </a:extLst>
          </p:cNvPr>
          <p:cNvSpPr txBox="1">
            <a:spLocks/>
          </p:cNvSpPr>
          <p:nvPr/>
        </p:nvSpPr>
        <p:spPr>
          <a:xfrm>
            <a:off x="74815" y="432580"/>
            <a:ext cx="8620298" cy="11430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BE" dirty="0"/>
              <a:t>Bibliography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57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609600" y="1683869"/>
            <a:ext cx="7304708" cy="4574277"/>
            <a:chOff x="2154095" y="1649990"/>
            <a:chExt cx="7174950" cy="4465836"/>
          </a:xfrm>
        </p:grpSpPr>
        <p:sp>
          <p:nvSpPr>
            <p:cNvPr id="4" name="Ellipse 3"/>
            <p:cNvSpPr/>
            <p:nvPr/>
          </p:nvSpPr>
          <p:spPr>
            <a:xfrm>
              <a:off x="2962476" y="2617023"/>
              <a:ext cx="5569528" cy="301752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5" name="Arc 4"/>
            <p:cNvSpPr/>
            <p:nvPr/>
          </p:nvSpPr>
          <p:spPr>
            <a:xfrm rot="9748099">
              <a:off x="4325736" y="2554101"/>
              <a:ext cx="482138" cy="559031"/>
            </a:xfrm>
            <a:prstGeom prst="arc">
              <a:avLst>
                <a:gd name="adj1" fmla="val 10352287"/>
                <a:gd name="adj2" fmla="val 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6" name="Ellipse 5"/>
            <p:cNvSpPr/>
            <p:nvPr/>
          </p:nvSpPr>
          <p:spPr>
            <a:xfrm>
              <a:off x="4438996" y="2559295"/>
              <a:ext cx="127809" cy="124691"/>
            </a:xfrm>
            <a:prstGeom prst="ellipse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7" name="Ellipse 6"/>
            <p:cNvSpPr/>
            <p:nvPr/>
          </p:nvSpPr>
          <p:spPr>
            <a:xfrm>
              <a:off x="4591396" y="2711695"/>
              <a:ext cx="127809" cy="124691"/>
            </a:xfrm>
            <a:prstGeom prst="ellipse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8" name="Ellipse 7"/>
            <p:cNvSpPr/>
            <p:nvPr/>
          </p:nvSpPr>
          <p:spPr>
            <a:xfrm>
              <a:off x="4358161" y="2803685"/>
              <a:ext cx="127809" cy="124691"/>
            </a:xfrm>
            <a:prstGeom prst="ellipse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9" name="Ellipse 8"/>
            <p:cNvSpPr/>
            <p:nvPr/>
          </p:nvSpPr>
          <p:spPr>
            <a:xfrm>
              <a:off x="4502900" y="2880487"/>
              <a:ext cx="127809" cy="124691"/>
            </a:xfrm>
            <a:prstGeom prst="ellipse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/>
            <a:srcRect l="52378" t="11576" r="42371" b="73390"/>
            <a:stretch/>
          </p:blipFill>
          <p:spPr>
            <a:xfrm>
              <a:off x="5730240" y="2231259"/>
              <a:ext cx="346364" cy="618981"/>
            </a:xfrm>
            <a:prstGeom prst="rect">
              <a:avLst/>
            </a:prstGeom>
          </p:spPr>
        </p:pic>
        <p:sp>
          <p:nvSpPr>
            <p:cNvPr id="11" name="Ellipse 10"/>
            <p:cNvSpPr/>
            <p:nvPr/>
          </p:nvSpPr>
          <p:spPr>
            <a:xfrm>
              <a:off x="5162204" y="3689826"/>
              <a:ext cx="847898" cy="1039090"/>
            </a:xfrm>
            <a:prstGeom prst="ellipse">
              <a:avLst/>
            </a:prstGeom>
            <a:noFill/>
            <a:ln w="38100"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pic>
          <p:nvPicPr>
            <p:cNvPr id="12" name="Picture 2" descr="RÃ©sultat de recherche d'images pour &quot;adn&quot;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48" t="28586" r="9497" b="7480"/>
            <a:stretch/>
          </p:blipFill>
          <p:spPr bwMode="auto">
            <a:xfrm rot="9290922" flipH="1">
              <a:off x="5473617" y="3782481"/>
              <a:ext cx="258878" cy="862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Explosion 2 12"/>
            <p:cNvSpPr/>
            <p:nvPr/>
          </p:nvSpPr>
          <p:spPr>
            <a:xfrm>
              <a:off x="5624253" y="3787270"/>
              <a:ext cx="771697" cy="387002"/>
            </a:xfrm>
            <a:prstGeom prst="irregularSeal2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4" name="Explosion 2 13"/>
            <p:cNvSpPr/>
            <p:nvPr/>
          </p:nvSpPr>
          <p:spPr>
            <a:xfrm>
              <a:off x="6852806" y="3593769"/>
              <a:ext cx="771697" cy="387002"/>
            </a:xfrm>
            <a:prstGeom prst="irregularSeal2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5" name="Explosion 2 14"/>
            <p:cNvSpPr/>
            <p:nvPr/>
          </p:nvSpPr>
          <p:spPr>
            <a:xfrm>
              <a:off x="5871162" y="1649990"/>
              <a:ext cx="771697" cy="387002"/>
            </a:xfrm>
            <a:prstGeom prst="irregularSeal2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solidFill>
                  <a:srgbClr val="FFFF00"/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5950224" y="1656362"/>
              <a:ext cx="6101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000" dirty="0"/>
                <a:t>ROS</a:t>
              </a:r>
              <a:endParaRPr lang="en-GB" sz="2000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932799" y="3597041"/>
              <a:ext cx="6101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000" dirty="0"/>
                <a:t>ROS</a:t>
              </a:r>
              <a:endParaRPr lang="en-GB" sz="2000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5721106" y="3782783"/>
              <a:ext cx="6101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000" dirty="0"/>
                <a:t>ROS</a:t>
              </a:r>
              <a:endParaRPr lang="en-GB" sz="2000" dirty="0"/>
            </a:p>
          </p:txBody>
        </p:sp>
        <p:pic>
          <p:nvPicPr>
            <p:cNvPr id="19" name="Picture 2" descr="RÃ©sultat de recherche d'images pour &quot;protÃ©ine&quot;">
              <a:extLst>
                <a:ext uri="{FF2B5EF4-FFF2-40B4-BE49-F238E27FC236}">
                  <a16:creationId xmlns:a16="http://schemas.microsoft.com/office/drawing/2014/main" id="{67FBB710-4E13-4830-B939-32BB252E6D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1706" y="3650796"/>
              <a:ext cx="979487" cy="775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40D241FE-4752-4532-B028-742C2EF62B34}"/>
                </a:ext>
              </a:extLst>
            </p:cNvPr>
            <p:cNvSpPr/>
            <p:nvPr/>
          </p:nvSpPr>
          <p:spPr>
            <a:xfrm>
              <a:off x="4252734" y="3424180"/>
              <a:ext cx="523622" cy="502244"/>
            </a:xfrm>
            <a:prstGeom prst="ellipse">
              <a:avLst/>
            </a:prstGeom>
            <a:noFill/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FC39C7A6-8863-47B8-8708-CDD14B272236}"/>
                </a:ext>
              </a:extLst>
            </p:cNvPr>
            <p:cNvSpPr/>
            <p:nvPr/>
          </p:nvSpPr>
          <p:spPr>
            <a:xfrm>
              <a:off x="4502900" y="3724924"/>
              <a:ext cx="127809" cy="124691"/>
            </a:xfrm>
            <a:prstGeom prst="ellipse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ADDA78F9-4515-4E63-B8B1-DB49159249BC}"/>
                </a:ext>
              </a:extLst>
            </p:cNvPr>
            <p:cNvSpPr/>
            <p:nvPr/>
          </p:nvSpPr>
          <p:spPr>
            <a:xfrm>
              <a:off x="4358160" y="3509875"/>
              <a:ext cx="127809" cy="124691"/>
            </a:xfrm>
            <a:prstGeom prst="ellipse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62F295FA-4505-4A96-8923-EF2B8DC2BA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2105" t="57799" r="33265" b="39133"/>
            <a:stretch/>
          </p:blipFill>
          <p:spPr>
            <a:xfrm>
              <a:off x="3750081" y="4222261"/>
              <a:ext cx="528705" cy="218629"/>
            </a:xfrm>
            <a:prstGeom prst="ellipse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CBA1B636-3700-4EB6-971E-FABAEF48DD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2105" t="57799" r="33265" b="39133"/>
            <a:stretch/>
          </p:blipFill>
          <p:spPr>
            <a:xfrm>
              <a:off x="4168093" y="4501685"/>
              <a:ext cx="528705" cy="218629"/>
            </a:xfrm>
            <a:prstGeom prst="ellipse">
              <a:avLst/>
            </a:prstGeom>
          </p:spPr>
        </p:pic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2B3B118B-2ABA-4109-B999-546BDC1DF40E}"/>
                </a:ext>
              </a:extLst>
            </p:cNvPr>
            <p:cNvSpPr/>
            <p:nvPr/>
          </p:nvSpPr>
          <p:spPr>
            <a:xfrm>
              <a:off x="3886624" y="4011997"/>
              <a:ext cx="127809" cy="124691"/>
            </a:xfrm>
            <a:prstGeom prst="ellipse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DB598EAB-007B-49F6-A5BB-A527543EF95A}"/>
                </a:ext>
              </a:extLst>
            </p:cNvPr>
            <p:cNvSpPr/>
            <p:nvPr/>
          </p:nvSpPr>
          <p:spPr>
            <a:xfrm>
              <a:off x="5865047" y="3619055"/>
              <a:ext cx="127809" cy="124691"/>
            </a:xfrm>
            <a:prstGeom prst="ellipse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7C849850-735C-4D2E-A142-94FA19258DB1}"/>
                </a:ext>
              </a:extLst>
            </p:cNvPr>
            <p:cNvSpPr/>
            <p:nvPr/>
          </p:nvSpPr>
          <p:spPr>
            <a:xfrm>
              <a:off x="7333384" y="3457780"/>
              <a:ext cx="127809" cy="124691"/>
            </a:xfrm>
            <a:prstGeom prst="ellipse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pic>
          <p:nvPicPr>
            <p:cNvPr id="32" name="Picture 2" descr="RÃ©sultat de recherche d'images pour &quot;microtubule&quot;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78" t="9786" r="34567" b="76802"/>
            <a:stretch/>
          </p:blipFill>
          <p:spPr bwMode="auto">
            <a:xfrm rot="4078417" flipV="1">
              <a:off x="4723950" y="3093139"/>
              <a:ext cx="986007" cy="153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Explosion 2 32"/>
            <p:cNvSpPr/>
            <p:nvPr/>
          </p:nvSpPr>
          <p:spPr>
            <a:xfrm>
              <a:off x="5221159" y="2918249"/>
              <a:ext cx="771697" cy="387002"/>
            </a:xfrm>
            <a:prstGeom prst="irregularSeal2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solidFill>
                  <a:srgbClr val="FFFF00"/>
                </a:solidFill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5286592" y="2917378"/>
              <a:ext cx="6101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000" dirty="0"/>
                <a:t>ROS</a:t>
              </a:r>
              <a:endParaRPr lang="en-GB" sz="2000" dirty="0"/>
            </a:p>
          </p:txBody>
        </p:sp>
        <p:sp>
          <p:nvSpPr>
            <p:cNvPr id="35" name="Explosion 2 34"/>
            <p:cNvSpPr/>
            <p:nvPr/>
          </p:nvSpPr>
          <p:spPr>
            <a:xfrm>
              <a:off x="4136142" y="4125783"/>
              <a:ext cx="771697" cy="387002"/>
            </a:xfrm>
            <a:prstGeom prst="irregularSeal2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solidFill>
                  <a:srgbClr val="FFFF00"/>
                </a:solidFill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4197816" y="4136688"/>
              <a:ext cx="6101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000" dirty="0"/>
                <a:t>ROS</a:t>
              </a:r>
              <a:endParaRPr lang="en-GB" sz="2000" dirty="0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5319567" y="4689251"/>
              <a:ext cx="1275116" cy="330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600" b="1" dirty="0"/>
                <a:t>DNA damage</a:t>
              </a:r>
              <a:endParaRPr lang="en-GB" sz="1600" b="1" dirty="0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7397288" y="3848784"/>
              <a:ext cx="1931757" cy="330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600" b="1" dirty="0" err="1"/>
                <a:t>Protein</a:t>
              </a:r>
              <a:r>
                <a:rPr lang="fr-BE" sz="1600" b="1" dirty="0"/>
                <a:t> </a:t>
              </a:r>
              <a:r>
                <a:rPr lang="fr-BE" sz="1600" b="1" dirty="0" err="1"/>
                <a:t>denaturation</a:t>
              </a:r>
              <a:endParaRPr lang="en-GB" sz="1600" b="1" dirty="0"/>
            </a:p>
          </p:txBody>
        </p:sp>
        <p:sp>
          <p:nvSpPr>
            <p:cNvPr id="41" name="Ellipse 40"/>
            <p:cNvSpPr/>
            <p:nvPr/>
          </p:nvSpPr>
          <p:spPr>
            <a:xfrm>
              <a:off x="3926431" y="2361796"/>
              <a:ext cx="127809" cy="124691"/>
            </a:xfrm>
            <a:prstGeom prst="ellipse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42" name="Ellipse 41"/>
            <p:cNvSpPr/>
            <p:nvPr/>
          </p:nvSpPr>
          <p:spPr>
            <a:xfrm>
              <a:off x="3962256" y="2103194"/>
              <a:ext cx="127809" cy="124691"/>
            </a:xfrm>
            <a:prstGeom prst="ellipse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43" name="Ellipse 42"/>
            <p:cNvSpPr/>
            <p:nvPr/>
          </p:nvSpPr>
          <p:spPr>
            <a:xfrm>
              <a:off x="3686176" y="2159615"/>
              <a:ext cx="127809" cy="124691"/>
            </a:xfrm>
            <a:prstGeom prst="ellipse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cxnSp>
          <p:nvCxnSpPr>
            <p:cNvPr id="44" name="Connecteur droit avec flèche 43"/>
            <p:cNvCxnSpPr/>
            <p:nvPr/>
          </p:nvCxnSpPr>
          <p:spPr>
            <a:xfrm flipH="1">
              <a:off x="3102872" y="4723729"/>
              <a:ext cx="1311862" cy="4823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ZoneTexte 44"/>
            <p:cNvSpPr txBox="1"/>
            <p:nvPr/>
          </p:nvSpPr>
          <p:spPr>
            <a:xfrm>
              <a:off x="2173684" y="5206103"/>
              <a:ext cx="1017145" cy="330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600" b="1" dirty="0" err="1"/>
                <a:t>Cell</a:t>
              </a:r>
              <a:r>
                <a:rPr lang="fr-BE" sz="1600" b="1" dirty="0"/>
                <a:t> </a:t>
              </a:r>
              <a:r>
                <a:rPr lang="fr-BE" sz="1600" b="1" dirty="0" err="1"/>
                <a:t>death</a:t>
              </a:r>
              <a:endParaRPr lang="en-GB" sz="1600" b="1" dirty="0"/>
            </a:p>
          </p:txBody>
        </p:sp>
        <p:pic>
          <p:nvPicPr>
            <p:cNvPr id="46" name="Picture 2" descr="RÃ©sultat de recherche d'images pour &quot;nanoparticules&quot;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7" t="42402" r="86887" b="44542"/>
            <a:stretch/>
          </p:blipFill>
          <p:spPr bwMode="auto">
            <a:xfrm>
              <a:off x="2353569" y="5533935"/>
              <a:ext cx="631767" cy="581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ZoneTexte 46"/>
            <p:cNvSpPr txBox="1"/>
            <p:nvPr/>
          </p:nvSpPr>
          <p:spPr>
            <a:xfrm>
              <a:off x="2154095" y="2012979"/>
              <a:ext cx="1343387" cy="330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600" b="1" dirty="0" err="1"/>
                <a:t>Nanoparticles</a:t>
              </a:r>
              <a:endParaRPr lang="en-GB" sz="1600" b="1" dirty="0"/>
            </a:p>
          </p:txBody>
        </p:sp>
        <p:cxnSp>
          <p:nvCxnSpPr>
            <p:cNvPr id="48" name="Connecteur droit avec flèche 47"/>
            <p:cNvCxnSpPr/>
            <p:nvPr/>
          </p:nvCxnSpPr>
          <p:spPr>
            <a:xfrm flipV="1">
              <a:off x="4309587" y="2164967"/>
              <a:ext cx="1132759" cy="1875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ZoneTexte 48"/>
            <p:cNvSpPr txBox="1"/>
            <p:nvPr/>
          </p:nvSpPr>
          <p:spPr>
            <a:xfrm>
              <a:off x="5472850" y="1983869"/>
              <a:ext cx="1476278" cy="330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600" b="1" dirty="0"/>
                <a:t>ROS </a:t>
              </a:r>
              <a:r>
                <a:rPr lang="fr-BE" sz="1600" b="1" dirty="0" err="1"/>
                <a:t>generation</a:t>
              </a:r>
              <a:endParaRPr lang="en-GB" sz="1600" b="1" dirty="0"/>
            </a:p>
          </p:txBody>
        </p:sp>
        <p:sp>
          <p:nvSpPr>
            <p:cNvPr id="50" name="Explosion 2 49"/>
            <p:cNvSpPr/>
            <p:nvPr/>
          </p:nvSpPr>
          <p:spPr>
            <a:xfrm>
              <a:off x="6526135" y="2282695"/>
              <a:ext cx="233449" cy="141123"/>
            </a:xfrm>
            <a:prstGeom prst="irregularSeal2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solidFill>
                  <a:srgbClr val="FFFF00"/>
                </a:solidFill>
              </a:endParaRPr>
            </a:p>
          </p:txBody>
        </p:sp>
        <p:sp>
          <p:nvSpPr>
            <p:cNvPr id="51" name="Explosion 2 50"/>
            <p:cNvSpPr/>
            <p:nvPr/>
          </p:nvSpPr>
          <p:spPr>
            <a:xfrm>
              <a:off x="6188856" y="2260117"/>
              <a:ext cx="233449" cy="141123"/>
            </a:xfrm>
            <a:prstGeom prst="irregularSeal2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solidFill>
                  <a:srgbClr val="FFFF00"/>
                </a:solidFill>
              </a:endParaRPr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2229264" y="3140772"/>
              <a:ext cx="2173542" cy="330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600" b="1" dirty="0" err="1"/>
                <a:t>Cytoskeleton</a:t>
              </a:r>
              <a:r>
                <a:rPr lang="fr-BE" sz="1600" b="1" dirty="0"/>
                <a:t> disruption</a:t>
              </a:r>
              <a:endParaRPr lang="en-GB" sz="1600" b="1" dirty="0"/>
            </a:p>
          </p:txBody>
        </p:sp>
        <p:sp>
          <p:nvSpPr>
            <p:cNvPr id="53" name="Ellipse 52"/>
            <p:cNvSpPr/>
            <p:nvPr/>
          </p:nvSpPr>
          <p:spPr>
            <a:xfrm flipH="1" flipV="1">
              <a:off x="2939616" y="2714927"/>
              <a:ext cx="45719" cy="112237"/>
            </a:xfrm>
            <a:prstGeom prst="ellipse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54" name="Ellipse 53"/>
            <p:cNvSpPr/>
            <p:nvPr/>
          </p:nvSpPr>
          <p:spPr>
            <a:xfrm flipH="1" flipV="1">
              <a:off x="3158574" y="2773736"/>
              <a:ext cx="45719" cy="112237"/>
            </a:xfrm>
            <a:prstGeom prst="ellipse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55" name="Ellipse 54"/>
            <p:cNvSpPr/>
            <p:nvPr/>
          </p:nvSpPr>
          <p:spPr>
            <a:xfrm flipH="1" flipV="1">
              <a:off x="3017060" y="2903104"/>
              <a:ext cx="45719" cy="112237"/>
            </a:xfrm>
            <a:prstGeom prst="ellipse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cxnSp>
          <p:nvCxnSpPr>
            <p:cNvPr id="56" name="Connecteur droit avec flèche 55"/>
            <p:cNvCxnSpPr/>
            <p:nvPr/>
          </p:nvCxnSpPr>
          <p:spPr>
            <a:xfrm>
              <a:off x="3074967" y="2277707"/>
              <a:ext cx="4199" cy="3817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ZoneTexte 56"/>
            <p:cNvSpPr txBox="1"/>
            <p:nvPr/>
          </p:nvSpPr>
          <p:spPr>
            <a:xfrm>
              <a:off x="2518165" y="2791451"/>
              <a:ext cx="5373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600" b="1" dirty="0"/>
                <a:t>ions</a:t>
              </a:r>
              <a:endParaRPr lang="en-GB" sz="1600" b="1" dirty="0"/>
            </a:p>
          </p:txBody>
        </p:sp>
        <p:sp>
          <p:nvSpPr>
            <p:cNvPr id="58" name="Ellipse 57"/>
            <p:cNvSpPr/>
            <p:nvPr/>
          </p:nvSpPr>
          <p:spPr>
            <a:xfrm flipH="1" flipV="1">
              <a:off x="3623071" y="3512450"/>
              <a:ext cx="45719" cy="112237"/>
            </a:xfrm>
            <a:prstGeom prst="ellipse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59" name="Ellipse 58"/>
            <p:cNvSpPr/>
            <p:nvPr/>
          </p:nvSpPr>
          <p:spPr>
            <a:xfrm flipH="1" flipV="1">
              <a:off x="3842029" y="3571259"/>
              <a:ext cx="45719" cy="112237"/>
            </a:xfrm>
            <a:prstGeom prst="ellipse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60" name="Ellipse 59"/>
            <p:cNvSpPr/>
            <p:nvPr/>
          </p:nvSpPr>
          <p:spPr>
            <a:xfrm flipH="1" flipV="1">
              <a:off x="3700515" y="3700627"/>
              <a:ext cx="45719" cy="112237"/>
            </a:xfrm>
            <a:prstGeom prst="ellipse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sp>
        <p:nvSpPr>
          <p:cNvPr id="61" name="ZoneTexte 60"/>
          <p:cNvSpPr txBox="1"/>
          <p:nvPr/>
        </p:nvSpPr>
        <p:spPr>
          <a:xfrm>
            <a:off x="6727579" y="6225524"/>
            <a:ext cx="2355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/>
              <a:t>(</a:t>
            </a:r>
            <a:r>
              <a:rPr lang="fr-BE" sz="1400" dirty="0" err="1"/>
              <a:t>adapted</a:t>
            </a:r>
            <a:r>
              <a:rPr lang="fr-BE" sz="1400" dirty="0"/>
              <a:t> </a:t>
            </a:r>
            <a:r>
              <a:rPr lang="fr-BE" sz="1400" dirty="0" err="1"/>
              <a:t>fromLiu</a:t>
            </a:r>
            <a:r>
              <a:rPr lang="fr-BE" sz="1400" dirty="0"/>
              <a:t> et al., 2017)</a:t>
            </a:r>
            <a:endParaRPr lang="en-GB" sz="1400" dirty="0"/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D72E3AB8-2EB4-4DC9-A923-F5E293779034}"/>
              </a:ext>
            </a:extLst>
          </p:cNvPr>
          <p:cNvSpPr txBox="1"/>
          <p:nvPr/>
        </p:nvSpPr>
        <p:spPr>
          <a:xfrm>
            <a:off x="10551218" y="6533301"/>
            <a:ext cx="1468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chemeClr val="bg1"/>
                </a:solidFill>
              </a:rPr>
              <a:t>5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74D1B5A8-46F7-4243-B628-D3F89860BE8B}"/>
              </a:ext>
            </a:extLst>
          </p:cNvPr>
          <p:cNvSpPr txBox="1"/>
          <p:nvPr/>
        </p:nvSpPr>
        <p:spPr>
          <a:xfrm>
            <a:off x="534917" y="1135848"/>
            <a:ext cx="7003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Reactive oxygen species production (O</a:t>
            </a:r>
            <a:r>
              <a:rPr lang="en-GB" sz="2400" baseline="-25000" dirty="0"/>
              <a:t>2</a:t>
            </a:r>
            <a:r>
              <a:rPr lang="en-GB" sz="2400" baseline="30000" dirty="0"/>
              <a:t>.-</a:t>
            </a:r>
            <a:r>
              <a:rPr lang="en-GB" sz="2400" dirty="0"/>
              <a:t> , </a:t>
            </a:r>
            <a:r>
              <a:rPr lang="en-GB" sz="2800" baseline="30000" dirty="0"/>
              <a:t>.</a:t>
            </a:r>
            <a:r>
              <a:rPr lang="en-GB" sz="2400" dirty="0"/>
              <a:t>OH, H</a:t>
            </a:r>
            <a:r>
              <a:rPr lang="en-GB" sz="2400" baseline="-25000" dirty="0"/>
              <a:t>2</a:t>
            </a:r>
            <a:r>
              <a:rPr lang="en-GB" sz="2400" dirty="0"/>
              <a:t>O</a:t>
            </a:r>
            <a:r>
              <a:rPr lang="en-GB" sz="2400" baseline="-25000" dirty="0"/>
              <a:t>2</a:t>
            </a:r>
            <a:r>
              <a:rPr lang="en-GB" sz="2400" dirty="0"/>
              <a:t>)</a:t>
            </a:r>
          </a:p>
        </p:txBody>
      </p:sp>
      <p:sp>
        <p:nvSpPr>
          <p:cNvPr id="65" name="Titre 1"/>
          <p:cNvSpPr txBox="1">
            <a:spLocks/>
          </p:cNvSpPr>
          <p:nvPr/>
        </p:nvSpPr>
        <p:spPr>
          <a:xfrm>
            <a:off x="74815" y="432580"/>
            <a:ext cx="8620298" cy="11430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BE" dirty="0" err="1"/>
              <a:t>Toxicity</a:t>
            </a:r>
            <a:r>
              <a:rPr lang="fr-BE" dirty="0"/>
              <a:t> </a:t>
            </a:r>
            <a:r>
              <a:rPr lang="fr-BE" dirty="0" err="1"/>
              <a:t>mechanisms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332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97DE8185-FAFF-49E3-AA31-F2FAEF7DE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46" y="252330"/>
            <a:ext cx="10972800" cy="1143000"/>
          </a:xfrm>
        </p:spPr>
        <p:txBody>
          <a:bodyPr/>
          <a:lstStyle/>
          <a:p>
            <a:pPr algn="l"/>
            <a:r>
              <a:rPr lang="fr-BE" dirty="0"/>
              <a:t>Nanoparticules métalliques</a:t>
            </a:r>
            <a:endParaRPr lang="en-GB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230F144B-FEBA-4ACE-8A57-86F233D2F548}"/>
              </a:ext>
            </a:extLst>
          </p:cNvPr>
          <p:cNvGrpSpPr/>
          <p:nvPr/>
        </p:nvGrpSpPr>
        <p:grpSpPr>
          <a:xfrm>
            <a:off x="1111631" y="1842227"/>
            <a:ext cx="6681439" cy="4201980"/>
            <a:chOff x="2972514" y="1746977"/>
            <a:chExt cx="6681439" cy="4201980"/>
          </a:xfrm>
        </p:grpSpPr>
        <p:graphicFrame>
          <p:nvGraphicFramePr>
            <p:cNvPr id="5" name="Graphique 4">
              <a:extLst>
                <a:ext uri="{FF2B5EF4-FFF2-40B4-BE49-F238E27FC236}">
                  <a16:creationId xmlns:a16="http://schemas.microsoft.com/office/drawing/2014/main" id="{3AF636D3-A439-427B-98E9-E626483EB6A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80183735"/>
                </p:ext>
              </p:extLst>
            </p:nvPr>
          </p:nvGraphicFramePr>
          <p:xfrm>
            <a:off x="2972514" y="1746977"/>
            <a:ext cx="6681439" cy="42019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48F59053-8745-4AD5-938E-8F9B4D165708}"/>
                </a:ext>
              </a:extLst>
            </p:cNvPr>
            <p:cNvSpPr txBox="1"/>
            <p:nvPr/>
          </p:nvSpPr>
          <p:spPr>
            <a:xfrm>
              <a:off x="4194786" y="5631140"/>
              <a:ext cx="50051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BE" sz="1400" dirty="0">
                  <a:solidFill>
                    <a:schemeClr val="tx2"/>
                  </a:solidFill>
                </a:rPr>
                <a:t>TiO</a:t>
              </a:r>
              <a:r>
                <a:rPr lang="fr-BE" sz="1400" baseline="-25000" dirty="0">
                  <a:solidFill>
                    <a:schemeClr val="tx2"/>
                  </a:solidFill>
                </a:rPr>
                <a:t>2</a:t>
              </a:r>
              <a:endParaRPr lang="en-GB" sz="1400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F0E5662A-A02B-4483-883F-C48D1E48838E}"/>
                </a:ext>
              </a:extLst>
            </p:cNvPr>
            <p:cNvSpPr txBox="1"/>
            <p:nvPr/>
          </p:nvSpPr>
          <p:spPr>
            <a:xfrm>
              <a:off x="4799708" y="5631143"/>
              <a:ext cx="56628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BE" sz="1400" dirty="0">
                  <a:solidFill>
                    <a:schemeClr val="tx2"/>
                  </a:solidFill>
                </a:rPr>
                <a:t>SiO</a:t>
              </a:r>
              <a:r>
                <a:rPr lang="fr-BE" sz="1400" baseline="-25000" dirty="0">
                  <a:solidFill>
                    <a:schemeClr val="tx2"/>
                  </a:solidFill>
                </a:rPr>
                <a:t>2</a:t>
              </a:r>
              <a:endParaRPr lang="en-GB" sz="1400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5608178F-E416-4296-AD16-5C302B8444F4}"/>
                </a:ext>
              </a:extLst>
            </p:cNvPr>
            <p:cNvSpPr txBox="1"/>
            <p:nvPr/>
          </p:nvSpPr>
          <p:spPr>
            <a:xfrm>
              <a:off x="6131820" y="5631143"/>
              <a:ext cx="81814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BE" sz="1400" dirty="0" err="1">
                  <a:solidFill>
                    <a:schemeClr val="tx2"/>
                  </a:solidFill>
                </a:rPr>
                <a:t>FeO</a:t>
              </a:r>
              <a:endParaRPr lang="en-GB" sz="1400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560FCBA9-A647-46C5-90B1-31E7FEF980BA}"/>
                </a:ext>
              </a:extLst>
            </p:cNvPr>
            <p:cNvSpPr txBox="1"/>
            <p:nvPr/>
          </p:nvSpPr>
          <p:spPr>
            <a:xfrm>
              <a:off x="6852112" y="5631142"/>
              <a:ext cx="81814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BE" sz="1400" dirty="0" err="1">
                  <a:solidFill>
                    <a:schemeClr val="tx2"/>
                  </a:solidFill>
                </a:rPr>
                <a:t>CuO</a:t>
              </a:r>
              <a:endParaRPr lang="en-GB" sz="1400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9FFDE81-B3A1-488F-AC80-AE7229D8F01C}"/>
                </a:ext>
              </a:extLst>
            </p:cNvPr>
            <p:cNvSpPr txBox="1"/>
            <p:nvPr/>
          </p:nvSpPr>
          <p:spPr>
            <a:xfrm>
              <a:off x="5440499" y="5631143"/>
              <a:ext cx="60799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BE" sz="1400" dirty="0" err="1">
                  <a:solidFill>
                    <a:schemeClr val="tx2"/>
                  </a:solidFill>
                </a:rPr>
                <a:t>ZnO</a:t>
              </a:r>
              <a:endParaRPr lang="en-GB" sz="1400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33B72E81-C00E-4CA5-BB50-BB8EE2B8BD97}"/>
                </a:ext>
              </a:extLst>
            </p:cNvPr>
            <p:cNvSpPr txBox="1"/>
            <p:nvPr/>
          </p:nvSpPr>
          <p:spPr>
            <a:xfrm>
              <a:off x="7543529" y="5631141"/>
              <a:ext cx="81814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BE" sz="1400" dirty="0">
                  <a:solidFill>
                    <a:schemeClr val="tx2"/>
                  </a:solidFill>
                </a:rPr>
                <a:t>AlO</a:t>
              </a:r>
              <a:r>
                <a:rPr lang="fr-BE" sz="1400" baseline="-25000" dirty="0">
                  <a:solidFill>
                    <a:schemeClr val="tx2"/>
                  </a:solidFill>
                </a:rPr>
                <a:t>3</a:t>
              </a:r>
              <a:endParaRPr lang="en-GB" sz="1400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DB09A0FF-E495-4BB0-8074-B4989C96EC7C}"/>
                </a:ext>
              </a:extLst>
            </p:cNvPr>
            <p:cNvSpPr txBox="1"/>
            <p:nvPr/>
          </p:nvSpPr>
          <p:spPr>
            <a:xfrm>
              <a:off x="8211499" y="5631140"/>
              <a:ext cx="81814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BE" sz="1400" dirty="0">
                  <a:solidFill>
                    <a:schemeClr val="tx2"/>
                  </a:solidFill>
                </a:rPr>
                <a:t>CeO</a:t>
              </a:r>
              <a:r>
                <a:rPr lang="fr-BE" sz="1400" baseline="-25000" dirty="0">
                  <a:solidFill>
                    <a:schemeClr val="tx2"/>
                  </a:solidFill>
                </a:rPr>
                <a:t>2</a:t>
              </a:r>
              <a:endParaRPr lang="en-GB" sz="1400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4F74941D-376F-4A3D-B963-BC729A9FF744}"/>
                </a:ext>
              </a:extLst>
            </p:cNvPr>
            <p:cNvSpPr txBox="1"/>
            <p:nvPr/>
          </p:nvSpPr>
          <p:spPr>
            <a:xfrm>
              <a:off x="8955238" y="5631140"/>
              <a:ext cx="52127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BE" sz="1400" dirty="0">
                  <a:solidFill>
                    <a:schemeClr val="tx2"/>
                  </a:solidFill>
                </a:rPr>
                <a:t>Ag</a:t>
              </a:r>
              <a:endParaRPr lang="en-GB" sz="1400" baseline="-250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8049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815" y="432580"/>
            <a:ext cx="8620298" cy="1143000"/>
          </a:xfrm>
        </p:spPr>
        <p:txBody>
          <a:bodyPr/>
          <a:lstStyle/>
          <a:p>
            <a:pPr algn="l"/>
            <a:r>
              <a:rPr lang="fr-BE" dirty="0" err="1"/>
              <a:t>What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an </a:t>
            </a:r>
            <a:r>
              <a:rPr lang="fr-BE" dirty="0" err="1"/>
              <a:t>engineered</a:t>
            </a:r>
            <a:r>
              <a:rPr lang="fr-BE" dirty="0"/>
              <a:t> </a:t>
            </a:r>
            <a:r>
              <a:rPr lang="fr-BE" dirty="0" err="1"/>
              <a:t>nanoparticle</a:t>
            </a:r>
            <a:r>
              <a:rPr lang="fr-BE" dirty="0"/>
              <a:t>? </a:t>
            </a:r>
            <a:endParaRPr lang="en-GB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b="49801"/>
          <a:stretch/>
        </p:blipFill>
        <p:spPr>
          <a:xfrm>
            <a:off x="572717" y="4269002"/>
            <a:ext cx="7111982" cy="152219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369773" y="1459456"/>
            <a:ext cx="368857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2000" dirty="0"/>
              <a:t>&gt;12000 </a:t>
            </a:r>
            <a:r>
              <a:rPr lang="fr-BE" sz="2000" dirty="0" err="1"/>
              <a:t>different</a:t>
            </a:r>
            <a:r>
              <a:rPr lang="fr-BE" sz="2000" dirty="0"/>
              <a:t> </a:t>
            </a:r>
            <a:r>
              <a:rPr lang="fr-BE" sz="2000" dirty="0" err="1"/>
              <a:t>nanoparticles</a:t>
            </a:r>
            <a:endParaRPr lang="fr-BE" sz="2000" dirty="0"/>
          </a:p>
          <a:p>
            <a:endParaRPr lang="fr-BE" sz="2000" dirty="0"/>
          </a:p>
          <a:p>
            <a:endParaRPr lang="fr-BE" sz="2000" dirty="0"/>
          </a:p>
          <a:p>
            <a:endParaRPr lang="fr-BE" sz="2000" dirty="0"/>
          </a:p>
          <a:p>
            <a:endParaRPr lang="fr-BE" sz="2000" dirty="0"/>
          </a:p>
          <a:p>
            <a:r>
              <a:rPr lang="fr-BE" sz="2000" dirty="0"/>
              <a:t> </a:t>
            </a:r>
          </a:p>
          <a:p>
            <a:endParaRPr lang="fr-BE" sz="2000" dirty="0"/>
          </a:p>
          <a:p>
            <a:endParaRPr lang="fr-BE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2000" dirty="0"/>
              <a:t>Size ≤100 nm</a:t>
            </a:r>
            <a:endParaRPr lang="en-GB" sz="2000" dirty="0"/>
          </a:p>
        </p:txBody>
      </p:sp>
      <p:sp>
        <p:nvSpPr>
          <p:cNvPr id="19" name="ZoneTexte 18"/>
          <p:cNvSpPr txBox="1"/>
          <p:nvPr/>
        </p:nvSpPr>
        <p:spPr>
          <a:xfrm>
            <a:off x="7503783" y="5514201"/>
            <a:ext cx="793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®</a:t>
            </a:r>
            <a:r>
              <a:rPr lang="en-GB" sz="1200" dirty="0" err="1"/>
              <a:t>WishLab</a:t>
            </a:r>
            <a:endParaRPr lang="en-GB" sz="12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1A1D68A-4AAD-4D11-9069-10A43B2E834F}"/>
              </a:ext>
            </a:extLst>
          </p:cNvPr>
          <p:cNvSpPr txBox="1"/>
          <p:nvPr/>
        </p:nvSpPr>
        <p:spPr>
          <a:xfrm>
            <a:off x="7900089" y="651944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DA8C6911-8F0D-42FA-96B3-E3FD640E939D}"/>
              </a:ext>
            </a:extLst>
          </p:cNvPr>
          <p:cNvGrpSpPr/>
          <p:nvPr/>
        </p:nvGrpSpPr>
        <p:grpSpPr>
          <a:xfrm>
            <a:off x="572717" y="1766626"/>
            <a:ext cx="6323383" cy="1522197"/>
            <a:chOff x="1237283" y="3986789"/>
            <a:chExt cx="6440097" cy="1369462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FADBD61F-ED1B-4FE0-B082-88E497B20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7283" y="4092725"/>
              <a:ext cx="1671638" cy="1043805"/>
            </a:xfrm>
            <a:prstGeom prst="rect">
              <a:avLst/>
            </a:prstGeom>
          </p:spPr>
        </p:pic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DB40148E-429D-4869-9CD9-B752B49BEC98}"/>
                </a:ext>
              </a:extLst>
            </p:cNvPr>
            <p:cNvSpPr txBox="1"/>
            <p:nvPr/>
          </p:nvSpPr>
          <p:spPr>
            <a:xfrm>
              <a:off x="1724985" y="4991863"/>
              <a:ext cx="7632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600" dirty="0" err="1"/>
                <a:t>carbon</a:t>
              </a:r>
              <a:endParaRPr lang="en-GB" sz="1600" dirty="0"/>
            </a:p>
          </p:txBody>
        </p:sp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A03D99B0-A770-4126-A492-1500D64BE9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4391" t="61654" r="30934" b="7453"/>
            <a:stretch/>
          </p:blipFill>
          <p:spPr>
            <a:xfrm>
              <a:off x="3040542" y="4101868"/>
              <a:ext cx="1106316" cy="993305"/>
            </a:xfrm>
            <a:prstGeom prst="rect">
              <a:avLst/>
            </a:prstGeom>
          </p:spPr>
        </p:pic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7CCCBF7E-91B2-402B-AD0F-047C997FE0B4}"/>
                </a:ext>
              </a:extLst>
            </p:cNvPr>
            <p:cNvSpPr txBox="1"/>
            <p:nvPr/>
          </p:nvSpPr>
          <p:spPr>
            <a:xfrm>
              <a:off x="3164871" y="5017697"/>
              <a:ext cx="6603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600" dirty="0" err="1"/>
                <a:t>metal</a:t>
              </a:r>
              <a:endParaRPr lang="en-GB" sz="1600" dirty="0"/>
            </a:p>
          </p:txBody>
        </p:sp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CEF8A790-5989-48C6-9625-C721E1BD2E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784" t="59878" r="59806" b="8737"/>
            <a:stretch/>
          </p:blipFill>
          <p:spPr>
            <a:xfrm>
              <a:off x="4510231" y="3986789"/>
              <a:ext cx="1110103" cy="1030908"/>
            </a:xfrm>
            <a:prstGeom prst="rect">
              <a:avLst/>
            </a:prstGeom>
          </p:spPr>
        </p:pic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84AD31AD-78D0-44CB-8879-76FA6705AB4A}"/>
                </a:ext>
              </a:extLst>
            </p:cNvPr>
            <p:cNvSpPr txBox="1"/>
            <p:nvPr/>
          </p:nvSpPr>
          <p:spPr>
            <a:xfrm>
              <a:off x="4402808" y="4998000"/>
              <a:ext cx="10663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600" dirty="0" err="1"/>
                <a:t>dendrimer</a:t>
              </a:r>
              <a:endParaRPr lang="en-GB" sz="1600" dirty="0"/>
            </a:p>
          </p:txBody>
        </p:sp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4E6624E8-3FF3-4B94-8FB2-6DA375FC33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8751" t="60729" r="5135" b="8009"/>
            <a:stretch/>
          </p:blipFill>
          <p:spPr>
            <a:xfrm>
              <a:off x="5983707" y="4092725"/>
              <a:ext cx="1693673" cy="864745"/>
            </a:xfrm>
            <a:prstGeom prst="rect">
              <a:avLst/>
            </a:prstGeom>
          </p:spPr>
        </p:pic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E421F7C4-29E7-4EE7-BC1A-48F4334ED617}"/>
                </a:ext>
              </a:extLst>
            </p:cNvPr>
            <p:cNvSpPr txBox="1"/>
            <p:nvPr/>
          </p:nvSpPr>
          <p:spPr>
            <a:xfrm>
              <a:off x="5983707" y="5017697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600" dirty="0" err="1"/>
                <a:t>polymer</a:t>
              </a:r>
              <a:endParaRPr lang="en-GB" sz="1600" dirty="0"/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0F112C6D-B64F-48D3-BF05-BDAD5272C6E5}"/>
              </a:ext>
            </a:extLst>
          </p:cNvPr>
          <p:cNvSpPr txBox="1"/>
          <p:nvPr/>
        </p:nvSpPr>
        <p:spPr>
          <a:xfrm>
            <a:off x="5990731" y="2845566"/>
            <a:ext cx="793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®</a:t>
            </a:r>
            <a:r>
              <a:rPr lang="en-GB" sz="1200" dirty="0" err="1"/>
              <a:t>WishLab</a:t>
            </a:r>
            <a:endParaRPr lang="en-GB" sz="1200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ABD8146-0920-459C-B884-C10DF9D91CDD}"/>
              </a:ext>
            </a:extLst>
          </p:cNvPr>
          <p:cNvSpPr txBox="1"/>
          <p:nvPr/>
        </p:nvSpPr>
        <p:spPr>
          <a:xfrm>
            <a:off x="7684699" y="6271531"/>
            <a:ext cx="1562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/>
              <a:t>(Keller et al., 2017)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2802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715" y="2653102"/>
            <a:ext cx="1728038" cy="15517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18" descr="RÃ©sultat de recherche d'images pour &quot;cosmÃ©tiques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" y="1801940"/>
            <a:ext cx="1981826" cy="12779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RÃ©sultat de recherche d'images pour &quot;pot de peinture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63837"/>
            <a:ext cx="1840110" cy="13349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2" descr="Image associÃ©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58" y="5021705"/>
            <a:ext cx="2251365" cy="12238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2" descr="RÃ©sultat de recherche d'images pour &quot;nanomedicine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159" y="1801940"/>
            <a:ext cx="2278112" cy="12394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6" descr="RÃ©sultat de recherche d'images pour &quot;nanoparticles solar panel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159" y="3628865"/>
            <a:ext cx="1974797" cy="12698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0" descr="Image associÃ©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126" y="4927313"/>
            <a:ext cx="2607861" cy="14126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74815" y="432580"/>
            <a:ext cx="8620298" cy="11430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BE" dirty="0" err="1"/>
              <a:t>What</a:t>
            </a:r>
            <a:r>
              <a:rPr lang="fr-BE" dirty="0"/>
              <a:t> are </a:t>
            </a:r>
            <a:r>
              <a:rPr lang="fr-BE" dirty="0" err="1"/>
              <a:t>they</a:t>
            </a:r>
            <a:r>
              <a:rPr lang="fr-BE" dirty="0"/>
              <a:t> </a:t>
            </a:r>
            <a:r>
              <a:rPr lang="fr-BE" dirty="0" err="1"/>
              <a:t>used</a:t>
            </a:r>
            <a:r>
              <a:rPr lang="fr-BE" dirty="0"/>
              <a:t> for? </a:t>
            </a:r>
            <a:endParaRPr lang="en-GB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52542" y="1430214"/>
            <a:ext cx="1172008" cy="1172008"/>
          </a:xfrm>
          <a:prstGeom prst="rect">
            <a:avLst/>
          </a:prstGeom>
        </p:spPr>
      </p:pic>
      <p:pic>
        <p:nvPicPr>
          <p:cNvPr id="13" name="Picture 6" descr="Image associÃ©e">
            <a:extLst>
              <a:ext uri="{FF2B5EF4-FFF2-40B4-BE49-F238E27FC236}">
                <a16:creationId xmlns:a16="http://schemas.microsoft.com/office/drawing/2014/main" id="{A7A986F9-DB8B-494A-92D1-9D398C49E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812" y="2991599"/>
            <a:ext cx="904401" cy="87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Éclair 13">
            <a:extLst>
              <a:ext uri="{FF2B5EF4-FFF2-40B4-BE49-F238E27FC236}">
                <a16:creationId xmlns:a16="http://schemas.microsoft.com/office/drawing/2014/main" id="{B6E4AF1D-56A2-469E-A9C5-586D94F94A33}"/>
              </a:ext>
            </a:extLst>
          </p:cNvPr>
          <p:cNvSpPr/>
          <p:nvPr/>
        </p:nvSpPr>
        <p:spPr>
          <a:xfrm>
            <a:off x="2765415" y="2883666"/>
            <a:ext cx="338864" cy="315543"/>
          </a:xfrm>
          <a:prstGeom prst="lightningBol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4" descr="RÃ©sultat de recherche d'images pour &quot;mho symbol&quot;">
            <a:extLst>
              <a:ext uri="{FF2B5EF4-FFF2-40B4-BE49-F238E27FC236}">
                <a16:creationId xmlns:a16="http://schemas.microsoft.com/office/drawing/2014/main" id="{ADAFA58E-ED33-4C0F-B800-16E160B6D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439" y="3194957"/>
            <a:ext cx="493302" cy="53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7657977" y="6320112"/>
            <a:ext cx="1555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/>
              <a:t>(Heinz et al., 2017)</a:t>
            </a:r>
            <a:endParaRPr lang="en-GB" sz="14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1507C56-8B97-4406-969B-F74E72A6CFA9}"/>
              </a:ext>
            </a:extLst>
          </p:cNvPr>
          <p:cNvSpPr txBox="1"/>
          <p:nvPr/>
        </p:nvSpPr>
        <p:spPr>
          <a:xfrm>
            <a:off x="7900089" y="651944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0516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7165" t="14775" r="7638" b="7772"/>
          <a:stretch/>
        </p:blipFill>
        <p:spPr>
          <a:xfrm>
            <a:off x="1013967" y="1801622"/>
            <a:ext cx="7273822" cy="402874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04996" y="5762227"/>
            <a:ext cx="4518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2000" dirty="0"/>
              <a:t>69000 tons/</a:t>
            </a:r>
            <a:r>
              <a:rPr lang="fr-BE" sz="2000" dirty="0" err="1"/>
              <a:t>year</a:t>
            </a:r>
            <a:r>
              <a:rPr lang="fr-BE" sz="2000" dirty="0"/>
              <a:t> in </a:t>
            </a:r>
            <a:r>
              <a:rPr lang="fr-BE" sz="2000" dirty="0" err="1"/>
              <a:t>aquatic</a:t>
            </a:r>
            <a:r>
              <a:rPr lang="fr-BE" sz="2000" dirty="0"/>
              <a:t> </a:t>
            </a:r>
            <a:r>
              <a:rPr lang="fr-BE" sz="2000" dirty="0" err="1"/>
              <a:t>ecosystems</a:t>
            </a:r>
            <a:endParaRPr lang="en-GB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204996" y="6162337"/>
            <a:ext cx="4561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2000" dirty="0" err="1"/>
              <a:t>Average</a:t>
            </a:r>
            <a:r>
              <a:rPr lang="fr-BE" sz="2000" dirty="0"/>
              <a:t> concentrations: 50 – 500 </a:t>
            </a:r>
            <a:r>
              <a:rPr lang="fr-BE" sz="2000" dirty="0" err="1"/>
              <a:t>ng</a:t>
            </a:r>
            <a:r>
              <a:rPr lang="fr-BE" sz="2000" dirty="0"/>
              <a:t> L</a:t>
            </a:r>
            <a:r>
              <a:rPr lang="fr-BE" sz="2000" baseline="30000" dirty="0"/>
              <a:t>-1</a:t>
            </a:r>
            <a:endParaRPr lang="en-GB" sz="2000" baseline="30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1225" y="4679541"/>
            <a:ext cx="14946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1600" dirty="0"/>
              <a:t>4</a:t>
            </a:r>
            <a:endParaRPr lang="en-GB" sz="1600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4815" y="432580"/>
            <a:ext cx="8620298" cy="1143000"/>
          </a:xfrm>
        </p:spPr>
        <p:txBody>
          <a:bodyPr/>
          <a:lstStyle/>
          <a:p>
            <a:pPr algn="l"/>
            <a:r>
              <a:rPr lang="fr-BE" dirty="0" err="1"/>
              <a:t>What</a:t>
            </a:r>
            <a:r>
              <a:rPr lang="fr-BE" dirty="0"/>
              <a:t> </a:t>
            </a:r>
            <a:r>
              <a:rPr lang="fr-BE" dirty="0" err="1"/>
              <a:t>consequences</a:t>
            </a:r>
            <a:r>
              <a:rPr lang="fr-BE" dirty="0"/>
              <a:t> for </a:t>
            </a:r>
            <a:r>
              <a:rPr lang="fr-BE" dirty="0" err="1"/>
              <a:t>aquatic</a:t>
            </a:r>
            <a:r>
              <a:rPr lang="fr-BE" dirty="0"/>
              <a:t> </a:t>
            </a:r>
            <a:r>
              <a:rPr lang="fr-BE" dirty="0" err="1"/>
              <a:t>ecosystems</a:t>
            </a:r>
            <a:r>
              <a:rPr lang="fr-BE" dirty="0"/>
              <a:t>? </a:t>
            </a:r>
            <a:endParaRPr lang="en-GB" dirty="0"/>
          </a:p>
        </p:txBody>
      </p:sp>
      <p:sp>
        <p:nvSpPr>
          <p:cNvPr id="9" name="ZoneTexte 8"/>
          <p:cNvSpPr txBox="1"/>
          <p:nvPr/>
        </p:nvSpPr>
        <p:spPr>
          <a:xfrm>
            <a:off x="6474395" y="6254670"/>
            <a:ext cx="2898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/>
              <a:t>(Keller et al., 2013; Sun et al., 2014)</a:t>
            </a:r>
            <a:endParaRPr lang="en-GB" sz="14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FB3F0BD-1466-424A-A4C8-673B5C0E53E9}"/>
              </a:ext>
            </a:extLst>
          </p:cNvPr>
          <p:cNvSpPr txBox="1"/>
          <p:nvPr/>
        </p:nvSpPr>
        <p:spPr>
          <a:xfrm>
            <a:off x="7900089" y="651944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6917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FE9632D4-2611-4A7D-8FBE-4AEB380F8CF7}"/>
              </a:ext>
            </a:extLst>
          </p:cNvPr>
          <p:cNvGrpSpPr/>
          <p:nvPr/>
        </p:nvGrpSpPr>
        <p:grpSpPr>
          <a:xfrm>
            <a:off x="2922614" y="3324817"/>
            <a:ext cx="3298771" cy="1944261"/>
            <a:chOff x="8577015" y="53581"/>
            <a:chExt cx="3442784" cy="2118014"/>
          </a:xfrm>
        </p:grpSpPr>
        <p:pic>
          <p:nvPicPr>
            <p:cNvPr id="4" name="Picture 2" descr="https://lh4.googleusercontent.com/TfXqvCKo9m3xAYxMpM4d9LP9Q89eI6vJKmIBVjab8-wJk-QUcFDIcnBmO_1D-rajaPHer9Vi_wM5hfkH8Go7Fg8dE_T_gKYlnpoMrK2hdGW7EK9Ee69fa20N45MuD-zmb6B3pVdb69W5bD2v-g">
              <a:extLst>
                <a:ext uri="{FF2B5EF4-FFF2-40B4-BE49-F238E27FC236}">
                  <a16:creationId xmlns:a16="http://schemas.microsoft.com/office/drawing/2014/main" id="{2C00EC09-65DD-4461-8823-B6CDA5739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7015" y="53581"/>
              <a:ext cx="3442784" cy="1810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73564977-6697-482B-B038-CFC030C2DAD1}"/>
                </a:ext>
              </a:extLst>
            </p:cNvPr>
            <p:cNvSpPr txBox="1"/>
            <p:nvPr/>
          </p:nvSpPr>
          <p:spPr>
            <a:xfrm>
              <a:off x="9545929" y="1863818"/>
              <a:ext cx="17395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400" i="1" dirty="0" err="1"/>
                <a:t>Oncorhynchus</a:t>
              </a:r>
              <a:r>
                <a:rPr lang="fr-BE" sz="1400" i="1" dirty="0"/>
                <a:t> </a:t>
              </a:r>
              <a:r>
                <a:rPr lang="fr-BE" sz="1400" i="1" dirty="0" err="1"/>
                <a:t>mykiss</a:t>
              </a:r>
              <a:endParaRPr lang="en-GB" sz="1400" i="1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3080440" y="5302400"/>
            <a:ext cx="2783613" cy="651141"/>
            <a:chOff x="3539263" y="2947142"/>
            <a:chExt cx="3118604" cy="773674"/>
          </a:xfrm>
        </p:grpSpPr>
        <p:grpSp>
          <p:nvGrpSpPr>
            <p:cNvPr id="15" name="Groupe 14"/>
            <p:cNvGrpSpPr/>
            <p:nvPr/>
          </p:nvGrpSpPr>
          <p:grpSpPr>
            <a:xfrm>
              <a:off x="5607192" y="3119982"/>
              <a:ext cx="1050675" cy="439192"/>
              <a:chOff x="1059471" y="4087522"/>
              <a:chExt cx="1050675" cy="439192"/>
            </a:xfrm>
          </p:grpSpPr>
          <p:sp>
            <p:nvSpPr>
              <p:cNvPr id="31" name="Ellipse 30"/>
              <p:cNvSpPr/>
              <p:nvPr/>
            </p:nvSpPr>
            <p:spPr>
              <a:xfrm>
                <a:off x="1727019" y="4101364"/>
                <a:ext cx="383127" cy="42535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Ellipse 31"/>
              <p:cNvSpPr/>
              <p:nvPr/>
            </p:nvSpPr>
            <p:spPr>
              <a:xfrm>
                <a:off x="1108071" y="4101364"/>
                <a:ext cx="383127" cy="42535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8249" y="4231212"/>
                <a:ext cx="126161" cy="6705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604554" y="4333292"/>
                <a:ext cx="126161" cy="6705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476545" y="4231212"/>
                <a:ext cx="126161" cy="6705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475621" y="4333292"/>
                <a:ext cx="126161" cy="6705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307DCDCD-B217-49E0-A716-753E76016150}"/>
                  </a:ext>
                </a:extLst>
              </p:cNvPr>
              <p:cNvSpPr txBox="1"/>
              <p:nvPr/>
            </p:nvSpPr>
            <p:spPr>
              <a:xfrm>
                <a:off x="1059471" y="4087522"/>
                <a:ext cx="608163" cy="325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2000" dirty="0">
                    <a:solidFill>
                      <a:schemeClr val="bg1"/>
                    </a:solidFill>
                  </a:rPr>
                  <a:t>Zn</a:t>
                </a:r>
                <a:endParaRPr lang="en-GB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e 15"/>
            <p:cNvGrpSpPr/>
            <p:nvPr/>
          </p:nvGrpSpPr>
          <p:grpSpPr>
            <a:xfrm>
              <a:off x="3539263" y="2947142"/>
              <a:ext cx="1406068" cy="773674"/>
              <a:chOff x="1367793" y="2733445"/>
              <a:chExt cx="1406068" cy="773674"/>
            </a:xfrm>
          </p:grpSpPr>
          <p:grpSp>
            <p:nvGrpSpPr>
              <p:cNvPr id="17" name="Groupe 16"/>
              <p:cNvGrpSpPr/>
              <p:nvPr/>
            </p:nvGrpSpPr>
            <p:grpSpPr>
              <a:xfrm>
                <a:off x="1367793" y="2733445"/>
                <a:ext cx="1406068" cy="773674"/>
                <a:chOff x="1367793" y="2733445"/>
                <a:chExt cx="1406068" cy="773674"/>
              </a:xfrm>
            </p:grpSpPr>
            <p:grpSp>
              <p:nvGrpSpPr>
                <p:cNvPr id="19" name="Groupe 18"/>
                <p:cNvGrpSpPr/>
                <p:nvPr/>
              </p:nvGrpSpPr>
              <p:grpSpPr>
                <a:xfrm rot="14418631">
                  <a:off x="2221995" y="2918976"/>
                  <a:ext cx="595460" cy="508273"/>
                  <a:chOff x="1559356" y="3557904"/>
                  <a:chExt cx="595460" cy="508273"/>
                </a:xfrm>
              </p:grpSpPr>
              <p:sp>
                <p:nvSpPr>
                  <p:cNvPr id="26" name="Rectangle 25"/>
                  <p:cNvSpPr/>
                  <p:nvPr/>
                </p:nvSpPr>
                <p:spPr>
                  <a:xfrm rot="8839743">
                    <a:off x="1913783" y="3732204"/>
                    <a:ext cx="126161" cy="67052"/>
                  </a:xfrm>
                  <a:prstGeom prst="rect">
                    <a:avLst/>
                  </a:prstGeom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 rot="8871451">
                    <a:off x="1862893" y="3628510"/>
                    <a:ext cx="126161" cy="65238"/>
                  </a:xfrm>
                  <a:prstGeom prst="rect">
                    <a:avLst/>
                  </a:prstGeom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 rot="8871451">
                    <a:off x="1974398" y="3557904"/>
                    <a:ext cx="126161" cy="65238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" name="Ellipse 28"/>
                  <p:cNvSpPr/>
                  <p:nvPr/>
                </p:nvSpPr>
                <p:spPr>
                  <a:xfrm>
                    <a:off x="1559356" y="3640827"/>
                    <a:ext cx="383127" cy="425350"/>
                  </a:xfrm>
                  <a:prstGeom prst="ellipse">
                    <a:avLst/>
                  </a:prstGeom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>
                  <a:xfrm rot="8871451">
                    <a:off x="2028655" y="3659241"/>
                    <a:ext cx="126161" cy="65238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20" name="Rectangle 19"/>
                <p:cNvSpPr/>
                <p:nvPr/>
              </p:nvSpPr>
              <p:spPr>
                <a:xfrm rot="8839743">
                  <a:off x="1722220" y="3173146"/>
                  <a:ext cx="126161" cy="67052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 rot="8871451">
                  <a:off x="1671330" y="3069452"/>
                  <a:ext cx="126161" cy="65238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 rot="8871451">
                  <a:off x="1837092" y="3100183"/>
                  <a:ext cx="126161" cy="65238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 rot="8871451">
                  <a:off x="1782835" y="2998846"/>
                  <a:ext cx="126161" cy="65238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Ellipse 23"/>
                <p:cNvSpPr/>
                <p:nvPr/>
              </p:nvSpPr>
              <p:spPr>
                <a:xfrm>
                  <a:off x="1872856" y="2733445"/>
                  <a:ext cx="383127" cy="4253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Ellipse 24"/>
                <p:cNvSpPr/>
                <p:nvPr/>
              </p:nvSpPr>
              <p:spPr>
                <a:xfrm>
                  <a:off x="1367793" y="3081769"/>
                  <a:ext cx="383127" cy="42535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307DCDCD-B217-49E0-A716-753E76016150}"/>
                  </a:ext>
                </a:extLst>
              </p:cNvPr>
              <p:cNvSpPr txBox="1"/>
              <p:nvPr/>
            </p:nvSpPr>
            <p:spPr>
              <a:xfrm>
                <a:off x="1844781" y="2733899"/>
                <a:ext cx="6081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2000" dirty="0">
                    <a:solidFill>
                      <a:schemeClr val="bg1"/>
                    </a:solidFill>
                  </a:rPr>
                  <a:t>Ti</a:t>
                </a:r>
                <a:endParaRPr lang="en-GB" sz="2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8" name="Titre 1"/>
          <p:cNvSpPr txBox="1">
            <a:spLocks/>
          </p:cNvSpPr>
          <p:nvPr/>
        </p:nvSpPr>
        <p:spPr>
          <a:xfrm>
            <a:off x="74815" y="432580"/>
            <a:ext cx="8620298" cy="11430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BE" dirty="0"/>
              <a:t>Objectives</a:t>
            </a:r>
            <a:endParaRPr lang="en-GB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0550EC57-75FA-47F7-887B-B796526C2F04}"/>
              </a:ext>
            </a:extLst>
          </p:cNvPr>
          <p:cNvSpPr txBox="1"/>
          <p:nvPr/>
        </p:nvSpPr>
        <p:spPr>
          <a:xfrm>
            <a:off x="195348" y="1409383"/>
            <a:ext cx="8753301" cy="1736646"/>
          </a:xfrm>
          <a:prstGeom prst="roundRect">
            <a:avLst/>
          </a:prstGeom>
          <a:noFill/>
          <a:ln w="57150">
            <a:solidFill>
              <a:srgbClr val="4CBC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3200" dirty="0"/>
              <a:t>Comparative </a:t>
            </a:r>
            <a:r>
              <a:rPr lang="fr-BE" sz="3200" dirty="0" err="1"/>
              <a:t>study</a:t>
            </a:r>
            <a:r>
              <a:rPr lang="fr-BE" sz="3200" dirty="0"/>
              <a:t> of titanium and zinc </a:t>
            </a:r>
            <a:r>
              <a:rPr lang="fr-BE" sz="3200" dirty="0" err="1"/>
              <a:t>nanoparticles</a:t>
            </a:r>
            <a:r>
              <a:rPr lang="fr-BE" sz="3200" dirty="0"/>
              <a:t> </a:t>
            </a:r>
            <a:r>
              <a:rPr lang="fr-BE" sz="3200" dirty="0" err="1"/>
              <a:t>toxicity</a:t>
            </a:r>
            <a:r>
              <a:rPr lang="fr-BE" sz="3200" dirty="0"/>
              <a:t> </a:t>
            </a:r>
            <a:r>
              <a:rPr lang="fr-BE" sz="3200" dirty="0" err="1"/>
              <a:t>individually</a:t>
            </a:r>
            <a:r>
              <a:rPr lang="fr-BE" sz="3200" dirty="0"/>
              <a:t> and in mixture and </a:t>
            </a:r>
            <a:r>
              <a:rPr lang="fr-BE" sz="3200" dirty="0" err="1"/>
              <a:t>their</a:t>
            </a:r>
            <a:r>
              <a:rPr lang="fr-BE" sz="3200" dirty="0"/>
              <a:t> impact on </a:t>
            </a:r>
            <a:r>
              <a:rPr lang="fr-BE" sz="3200" dirty="0" err="1"/>
              <a:t>rainbow</a:t>
            </a:r>
            <a:r>
              <a:rPr lang="fr-BE" sz="3200" dirty="0"/>
              <a:t> </a:t>
            </a:r>
            <a:r>
              <a:rPr lang="fr-BE" sz="3200" dirty="0" err="1"/>
              <a:t>trout</a:t>
            </a:r>
            <a:r>
              <a:rPr lang="fr-BE" sz="3200" dirty="0"/>
              <a:t> immune system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DAA817D8-7931-43C1-AADF-E09AF51E9D5B}"/>
              </a:ext>
            </a:extLst>
          </p:cNvPr>
          <p:cNvSpPr txBox="1"/>
          <p:nvPr/>
        </p:nvSpPr>
        <p:spPr>
          <a:xfrm>
            <a:off x="7900089" y="651944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7823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74815" y="432580"/>
            <a:ext cx="8620298" cy="11430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BE" dirty="0" err="1"/>
              <a:t>Experimental</a:t>
            </a:r>
            <a:r>
              <a:rPr lang="fr-BE" dirty="0"/>
              <a:t> design</a:t>
            </a: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6214" t="12604" r="5172" b="6440"/>
          <a:stretch/>
        </p:blipFill>
        <p:spPr>
          <a:xfrm>
            <a:off x="4170" y="2245371"/>
            <a:ext cx="4411709" cy="236725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38868" y="1294557"/>
            <a:ext cx="3576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i="1" dirty="0"/>
              <a:t>WP1: In vitro </a:t>
            </a:r>
            <a:r>
              <a:rPr lang="fr-BE" sz="2800" dirty="0" err="1"/>
              <a:t>approach</a:t>
            </a:r>
            <a:endParaRPr lang="en-GB" sz="2800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4384964" y="3429000"/>
            <a:ext cx="719051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2" descr="RÃ©sultat de recherche d'images pour &quot;heatmap transcriptomic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" b="20001"/>
          <a:stretch/>
        </p:blipFill>
        <p:spPr bwMode="auto">
          <a:xfrm rot="5400000">
            <a:off x="5339850" y="2552630"/>
            <a:ext cx="3343964" cy="262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6004111" y="4853667"/>
            <a:ext cx="1878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/>
              <a:t>RNA </a:t>
            </a:r>
            <a:r>
              <a:rPr lang="fr-BE" dirty="0" err="1"/>
              <a:t>Seq</a:t>
            </a:r>
            <a:endParaRPr lang="en-GB" dirty="0"/>
          </a:p>
        </p:txBody>
      </p:sp>
      <p:sp>
        <p:nvSpPr>
          <p:cNvPr id="11" name="ZoneTexte 10"/>
          <p:cNvSpPr txBox="1"/>
          <p:nvPr/>
        </p:nvSpPr>
        <p:spPr>
          <a:xfrm>
            <a:off x="559427" y="5796258"/>
            <a:ext cx="4012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2000" dirty="0" err="1"/>
              <a:t>Affected</a:t>
            </a:r>
            <a:r>
              <a:rPr lang="fr-BE" sz="2000" dirty="0"/>
              <a:t> </a:t>
            </a:r>
            <a:r>
              <a:rPr lang="fr-BE" sz="2000" dirty="0" err="1"/>
              <a:t>physiological</a:t>
            </a:r>
            <a:r>
              <a:rPr lang="fr-BE" sz="2000" dirty="0"/>
              <a:t> </a:t>
            </a:r>
            <a:r>
              <a:rPr lang="fr-BE" sz="2000" dirty="0" err="1"/>
              <a:t>functions</a:t>
            </a:r>
            <a:r>
              <a:rPr lang="fr-BE" sz="2000" dirty="0"/>
              <a:t> ? </a:t>
            </a:r>
            <a:endParaRPr lang="en-GB" sz="2000" baseline="30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7DFE847-FA21-4C57-8851-6B21E9E464D8}"/>
              </a:ext>
            </a:extLst>
          </p:cNvPr>
          <p:cNvSpPr txBox="1"/>
          <p:nvPr/>
        </p:nvSpPr>
        <p:spPr>
          <a:xfrm>
            <a:off x="7900089" y="651944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3704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74815" y="432580"/>
            <a:ext cx="8620298" cy="11430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BE" dirty="0" err="1"/>
              <a:t>Experimental</a:t>
            </a:r>
            <a:r>
              <a:rPr lang="fr-BE" dirty="0"/>
              <a:t> design</a:t>
            </a:r>
            <a:endParaRPr lang="en-GB" dirty="0"/>
          </a:p>
        </p:txBody>
      </p:sp>
      <p:grpSp>
        <p:nvGrpSpPr>
          <p:cNvPr id="4" name="Groupe 3"/>
          <p:cNvGrpSpPr/>
          <p:nvPr/>
        </p:nvGrpSpPr>
        <p:grpSpPr>
          <a:xfrm>
            <a:off x="423948" y="2331974"/>
            <a:ext cx="3507971" cy="2015582"/>
            <a:chOff x="3465575" y="1772763"/>
            <a:chExt cx="4867760" cy="2183919"/>
          </a:xfrm>
        </p:grpSpPr>
        <p:grpSp>
          <p:nvGrpSpPr>
            <p:cNvPr id="5" name="Groupe 4"/>
            <p:cNvGrpSpPr/>
            <p:nvPr/>
          </p:nvGrpSpPr>
          <p:grpSpPr>
            <a:xfrm>
              <a:off x="3680217" y="2078253"/>
              <a:ext cx="4653118" cy="1807974"/>
              <a:chOff x="1894122" y="1486145"/>
              <a:chExt cx="7042060" cy="2900965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 rotWithShape="1">
              <a:blip r:embed="rId2"/>
              <a:srcRect t="22080" b="22358"/>
              <a:stretch/>
            </p:blipFill>
            <p:spPr>
              <a:xfrm>
                <a:off x="1894122" y="1486145"/>
                <a:ext cx="7042060" cy="2900965"/>
              </a:xfrm>
              <a:prstGeom prst="rect">
                <a:avLst/>
              </a:prstGeom>
            </p:spPr>
          </p:pic>
          <p:sp>
            <p:nvSpPr>
              <p:cNvPr id="15" name="Arc plein 14"/>
              <p:cNvSpPr/>
              <p:nvPr/>
            </p:nvSpPr>
            <p:spPr>
              <a:xfrm rot="364343">
                <a:off x="4133431" y="2543765"/>
                <a:ext cx="2813798" cy="402252"/>
              </a:xfrm>
              <a:prstGeom prst="blockArc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Ellipse 15"/>
              <p:cNvSpPr/>
              <p:nvPr/>
            </p:nvSpPr>
            <p:spPr>
              <a:xfrm>
                <a:off x="4133735" y="2510444"/>
                <a:ext cx="332509" cy="134527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7" name="Arc plein 16"/>
              <p:cNvSpPr/>
              <p:nvPr/>
            </p:nvSpPr>
            <p:spPr>
              <a:xfrm>
                <a:off x="3062897" y="2919794"/>
                <a:ext cx="2589599" cy="290513"/>
              </a:xfrm>
              <a:prstGeom prst="blockArc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Arc plein 17"/>
              <p:cNvSpPr/>
              <p:nvPr/>
            </p:nvSpPr>
            <p:spPr>
              <a:xfrm rot="4991237">
                <a:off x="3234202" y="2836681"/>
                <a:ext cx="457200" cy="214386"/>
              </a:xfrm>
              <a:prstGeom prst="blockArc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Arc plein 18"/>
              <p:cNvSpPr/>
              <p:nvPr/>
            </p:nvSpPr>
            <p:spPr>
              <a:xfrm rot="4770525">
                <a:off x="3324115" y="2832087"/>
                <a:ext cx="457200" cy="214386"/>
              </a:xfrm>
              <a:prstGeom prst="blockArc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Arc plein 19"/>
              <p:cNvSpPr/>
              <p:nvPr/>
            </p:nvSpPr>
            <p:spPr>
              <a:xfrm rot="4770525">
                <a:off x="3133447" y="2841275"/>
                <a:ext cx="457200" cy="214386"/>
              </a:xfrm>
              <a:prstGeom prst="blockArc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Secteurs 20"/>
              <p:cNvSpPr/>
              <p:nvPr/>
            </p:nvSpPr>
            <p:spPr>
              <a:xfrm rot="1802413">
                <a:off x="4482975" y="2926512"/>
                <a:ext cx="504004" cy="469668"/>
              </a:xfrm>
              <a:prstGeom prst="pie">
                <a:avLst/>
              </a:prstGeom>
              <a:solidFill>
                <a:srgbClr val="C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Forme libre 21"/>
              <p:cNvSpPr/>
              <p:nvPr/>
            </p:nvSpPr>
            <p:spPr>
              <a:xfrm>
                <a:off x="4741273" y="2975860"/>
                <a:ext cx="1217634" cy="592754"/>
              </a:xfrm>
              <a:custGeom>
                <a:avLst/>
                <a:gdLst>
                  <a:gd name="connsiteX0" fmla="*/ 573578 w 764771"/>
                  <a:gd name="connsiteY0" fmla="*/ 49876 h 540327"/>
                  <a:gd name="connsiteX1" fmla="*/ 573578 w 764771"/>
                  <a:gd name="connsiteY1" fmla="*/ 49876 h 540327"/>
                  <a:gd name="connsiteX2" fmla="*/ 548640 w 764771"/>
                  <a:gd name="connsiteY2" fmla="*/ 133003 h 540327"/>
                  <a:gd name="connsiteX3" fmla="*/ 515389 w 764771"/>
                  <a:gd name="connsiteY3" fmla="*/ 166254 h 540327"/>
                  <a:gd name="connsiteX4" fmla="*/ 498764 w 764771"/>
                  <a:gd name="connsiteY4" fmla="*/ 182880 h 540327"/>
                  <a:gd name="connsiteX5" fmla="*/ 365760 w 764771"/>
                  <a:gd name="connsiteY5" fmla="*/ 207818 h 540327"/>
                  <a:gd name="connsiteX6" fmla="*/ 141317 w 764771"/>
                  <a:gd name="connsiteY6" fmla="*/ 216130 h 540327"/>
                  <a:gd name="connsiteX7" fmla="*/ 573578 w 764771"/>
                  <a:gd name="connsiteY7" fmla="*/ 207818 h 540327"/>
                  <a:gd name="connsiteX8" fmla="*/ 640080 w 764771"/>
                  <a:gd name="connsiteY8" fmla="*/ 232756 h 540327"/>
                  <a:gd name="connsiteX9" fmla="*/ 648393 w 764771"/>
                  <a:gd name="connsiteY9" fmla="*/ 257694 h 540327"/>
                  <a:gd name="connsiteX10" fmla="*/ 590204 w 764771"/>
                  <a:gd name="connsiteY10" fmla="*/ 307570 h 540327"/>
                  <a:gd name="connsiteX11" fmla="*/ 565266 w 764771"/>
                  <a:gd name="connsiteY11" fmla="*/ 315883 h 540327"/>
                  <a:gd name="connsiteX12" fmla="*/ 540328 w 764771"/>
                  <a:gd name="connsiteY12" fmla="*/ 332509 h 540327"/>
                  <a:gd name="connsiteX13" fmla="*/ 440575 w 764771"/>
                  <a:gd name="connsiteY13" fmla="*/ 340821 h 540327"/>
                  <a:gd name="connsiteX14" fmla="*/ 407324 w 764771"/>
                  <a:gd name="connsiteY14" fmla="*/ 382385 h 540327"/>
                  <a:gd name="connsiteX15" fmla="*/ 432262 w 764771"/>
                  <a:gd name="connsiteY15" fmla="*/ 399010 h 540327"/>
                  <a:gd name="connsiteX16" fmla="*/ 448888 w 764771"/>
                  <a:gd name="connsiteY16" fmla="*/ 415636 h 540327"/>
                  <a:gd name="connsiteX17" fmla="*/ 473826 w 764771"/>
                  <a:gd name="connsiteY17" fmla="*/ 432261 h 540327"/>
                  <a:gd name="connsiteX18" fmla="*/ 598517 w 764771"/>
                  <a:gd name="connsiteY18" fmla="*/ 440574 h 540327"/>
                  <a:gd name="connsiteX19" fmla="*/ 764771 w 764771"/>
                  <a:gd name="connsiteY19" fmla="*/ 515389 h 540327"/>
                  <a:gd name="connsiteX20" fmla="*/ 689957 w 764771"/>
                  <a:gd name="connsiteY20" fmla="*/ 540327 h 540327"/>
                  <a:gd name="connsiteX21" fmla="*/ 490451 w 764771"/>
                  <a:gd name="connsiteY21" fmla="*/ 515389 h 540327"/>
                  <a:gd name="connsiteX22" fmla="*/ 357448 w 764771"/>
                  <a:gd name="connsiteY22" fmla="*/ 440574 h 540327"/>
                  <a:gd name="connsiteX23" fmla="*/ 41564 w 764771"/>
                  <a:gd name="connsiteY23" fmla="*/ 415636 h 540327"/>
                  <a:gd name="connsiteX24" fmla="*/ 83128 w 764771"/>
                  <a:gd name="connsiteY24" fmla="*/ 349134 h 540327"/>
                  <a:gd name="connsiteX25" fmla="*/ 166255 w 764771"/>
                  <a:gd name="connsiteY25" fmla="*/ 324196 h 540327"/>
                  <a:gd name="connsiteX26" fmla="*/ 307571 w 764771"/>
                  <a:gd name="connsiteY26" fmla="*/ 357447 h 540327"/>
                  <a:gd name="connsiteX27" fmla="*/ 16626 w 764771"/>
                  <a:gd name="connsiteY27" fmla="*/ 340821 h 540327"/>
                  <a:gd name="connsiteX28" fmla="*/ 8313 w 764771"/>
                  <a:gd name="connsiteY28" fmla="*/ 257694 h 540327"/>
                  <a:gd name="connsiteX29" fmla="*/ 83128 w 764771"/>
                  <a:gd name="connsiteY29" fmla="*/ 141316 h 540327"/>
                  <a:gd name="connsiteX30" fmla="*/ 207818 w 764771"/>
                  <a:gd name="connsiteY30" fmla="*/ 133003 h 540327"/>
                  <a:gd name="connsiteX31" fmla="*/ 423949 w 764771"/>
                  <a:gd name="connsiteY31" fmla="*/ 91440 h 540327"/>
                  <a:gd name="connsiteX32" fmla="*/ 266008 w 764771"/>
                  <a:gd name="connsiteY32" fmla="*/ 116378 h 540327"/>
                  <a:gd name="connsiteX33" fmla="*/ 0 w 764771"/>
                  <a:gd name="connsiteY33" fmla="*/ 166254 h 540327"/>
                  <a:gd name="connsiteX34" fmla="*/ 33251 w 764771"/>
                  <a:gd name="connsiteY34" fmla="*/ 58189 h 540327"/>
                  <a:gd name="connsiteX35" fmla="*/ 116378 w 764771"/>
                  <a:gd name="connsiteY35" fmla="*/ 8312 h 540327"/>
                  <a:gd name="connsiteX36" fmla="*/ 241069 w 764771"/>
                  <a:gd name="connsiteY36" fmla="*/ 8312 h 540327"/>
                  <a:gd name="connsiteX37" fmla="*/ 415637 w 764771"/>
                  <a:gd name="connsiteY37" fmla="*/ 0 h 540327"/>
                  <a:gd name="connsiteX38" fmla="*/ 573578 w 764771"/>
                  <a:gd name="connsiteY38" fmla="*/ 49876 h 540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764771" h="540327">
                    <a:moveTo>
                      <a:pt x="573578" y="49876"/>
                    </a:moveTo>
                    <a:lnTo>
                      <a:pt x="573578" y="49876"/>
                    </a:lnTo>
                    <a:cubicBezTo>
                      <a:pt x="565265" y="77585"/>
                      <a:pt x="561577" y="107128"/>
                      <a:pt x="548640" y="133003"/>
                    </a:cubicBezTo>
                    <a:cubicBezTo>
                      <a:pt x="541630" y="147023"/>
                      <a:pt x="526473" y="155170"/>
                      <a:pt x="515389" y="166254"/>
                    </a:cubicBezTo>
                    <a:lnTo>
                      <a:pt x="498764" y="182880"/>
                    </a:lnTo>
                    <a:cubicBezTo>
                      <a:pt x="455236" y="226408"/>
                      <a:pt x="486984" y="201905"/>
                      <a:pt x="365760" y="207818"/>
                    </a:cubicBezTo>
                    <a:cubicBezTo>
                      <a:pt x="290983" y="211466"/>
                      <a:pt x="66451" y="216130"/>
                      <a:pt x="141317" y="216130"/>
                    </a:cubicBezTo>
                    <a:cubicBezTo>
                      <a:pt x="285431" y="216130"/>
                      <a:pt x="429491" y="210589"/>
                      <a:pt x="573578" y="207818"/>
                    </a:cubicBezTo>
                    <a:cubicBezTo>
                      <a:pt x="603906" y="212872"/>
                      <a:pt x="624222" y="206325"/>
                      <a:pt x="640080" y="232756"/>
                    </a:cubicBezTo>
                    <a:cubicBezTo>
                      <a:pt x="644588" y="240270"/>
                      <a:pt x="645622" y="249381"/>
                      <a:pt x="648393" y="257694"/>
                    </a:cubicBezTo>
                    <a:cubicBezTo>
                      <a:pt x="627939" y="278148"/>
                      <a:pt x="615525" y="294909"/>
                      <a:pt x="590204" y="307570"/>
                    </a:cubicBezTo>
                    <a:cubicBezTo>
                      <a:pt x="582367" y="311489"/>
                      <a:pt x="573103" y="311964"/>
                      <a:pt x="565266" y="315883"/>
                    </a:cubicBezTo>
                    <a:cubicBezTo>
                      <a:pt x="556330" y="320351"/>
                      <a:pt x="550125" y="330550"/>
                      <a:pt x="540328" y="332509"/>
                    </a:cubicBezTo>
                    <a:cubicBezTo>
                      <a:pt x="507610" y="339053"/>
                      <a:pt x="473826" y="338050"/>
                      <a:pt x="440575" y="340821"/>
                    </a:cubicBezTo>
                    <a:cubicBezTo>
                      <a:pt x="434709" y="346687"/>
                      <a:pt x="405576" y="373646"/>
                      <a:pt x="407324" y="382385"/>
                    </a:cubicBezTo>
                    <a:cubicBezTo>
                      <a:pt x="409283" y="392181"/>
                      <a:pt x="424461" y="392769"/>
                      <a:pt x="432262" y="399010"/>
                    </a:cubicBezTo>
                    <a:cubicBezTo>
                      <a:pt x="438382" y="403906"/>
                      <a:pt x="442768" y="410740"/>
                      <a:pt x="448888" y="415636"/>
                    </a:cubicBezTo>
                    <a:cubicBezTo>
                      <a:pt x="456689" y="421877"/>
                      <a:pt x="464890" y="427793"/>
                      <a:pt x="473826" y="432261"/>
                    </a:cubicBezTo>
                    <a:cubicBezTo>
                      <a:pt x="511483" y="451089"/>
                      <a:pt x="561442" y="440574"/>
                      <a:pt x="598517" y="440574"/>
                    </a:cubicBezTo>
                    <a:lnTo>
                      <a:pt x="764771" y="515389"/>
                    </a:lnTo>
                    <a:lnTo>
                      <a:pt x="689957" y="540327"/>
                    </a:lnTo>
                    <a:lnTo>
                      <a:pt x="490451" y="515389"/>
                    </a:lnTo>
                    <a:lnTo>
                      <a:pt x="357448" y="440574"/>
                    </a:lnTo>
                    <a:lnTo>
                      <a:pt x="41564" y="415636"/>
                    </a:lnTo>
                    <a:lnTo>
                      <a:pt x="83128" y="349134"/>
                    </a:lnTo>
                    <a:lnTo>
                      <a:pt x="166255" y="324196"/>
                    </a:lnTo>
                    <a:lnTo>
                      <a:pt x="307571" y="357447"/>
                    </a:lnTo>
                    <a:lnTo>
                      <a:pt x="16626" y="340821"/>
                    </a:lnTo>
                    <a:lnTo>
                      <a:pt x="8313" y="257694"/>
                    </a:lnTo>
                    <a:lnTo>
                      <a:pt x="83128" y="141316"/>
                    </a:lnTo>
                    <a:lnTo>
                      <a:pt x="207818" y="133003"/>
                    </a:lnTo>
                    <a:lnTo>
                      <a:pt x="423949" y="91440"/>
                    </a:lnTo>
                    <a:lnTo>
                      <a:pt x="266008" y="116378"/>
                    </a:lnTo>
                    <a:lnTo>
                      <a:pt x="0" y="166254"/>
                    </a:lnTo>
                    <a:lnTo>
                      <a:pt x="33251" y="58189"/>
                    </a:lnTo>
                    <a:lnTo>
                      <a:pt x="116378" y="8312"/>
                    </a:lnTo>
                    <a:lnTo>
                      <a:pt x="241069" y="8312"/>
                    </a:lnTo>
                    <a:lnTo>
                      <a:pt x="415637" y="0"/>
                    </a:lnTo>
                    <a:lnTo>
                      <a:pt x="573578" y="49876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23" name="Ellipse 22"/>
              <p:cNvSpPr/>
              <p:nvPr/>
            </p:nvSpPr>
            <p:spPr>
              <a:xfrm>
                <a:off x="5220808" y="3275806"/>
                <a:ext cx="310627" cy="74813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sp>
          <p:nvSpPr>
            <p:cNvPr id="6" name="ZoneTexte 5"/>
            <p:cNvSpPr txBox="1"/>
            <p:nvPr/>
          </p:nvSpPr>
          <p:spPr>
            <a:xfrm>
              <a:off x="4764625" y="1772763"/>
              <a:ext cx="2048737" cy="361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400" b="1" dirty="0" err="1"/>
                <a:t>Anterior</a:t>
              </a:r>
              <a:r>
                <a:rPr lang="fr-BE" sz="1400" b="1" dirty="0"/>
                <a:t> </a:t>
              </a:r>
              <a:r>
                <a:rPr lang="fr-BE" sz="1400" b="1" dirty="0" err="1"/>
                <a:t>kidney</a:t>
              </a:r>
              <a:endParaRPr lang="en-GB" sz="1400" b="1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3465575" y="3373314"/>
              <a:ext cx="953352" cy="36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400" b="1" dirty="0" err="1"/>
                <a:t>gills</a:t>
              </a:r>
              <a:endParaRPr lang="en-GB" sz="1400" b="1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287165" y="3595247"/>
              <a:ext cx="779574" cy="361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400" b="1" dirty="0" err="1"/>
                <a:t>liver</a:t>
              </a:r>
              <a:endParaRPr lang="en-GB" sz="1400" b="1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6166620" y="3438884"/>
              <a:ext cx="1026371" cy="361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400" b="1" dirty="0"/>
                <a:t>spleen</a:t>
              </a:r>
              <a:endParaRPr lang="en-GB" sz="1400" b="1" dirty="0"/>
            </a:p>
          </p:txBody>
        </p:sp>
        <p:cxnSp>
          <p:nvCxnSpPr>
            <p:cNvPr id="10" name="Connecteur droit 9"/>
            <p:cNvCxnSpPr>
              <a:stCxn id="16" idx="0"/>
              <a:endCxn id="6" idx="2"/>
            </p:cNvCxnSpPr>
            <p:nvPr/>
          </p:nvCxnSpPr>
          <p:spPr>
            <a:xfrm flipV="1">
              <a:off x="5269920" y="2134198"/>
              <a:ext cx="519073" cy="58243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>
              <a:endCxn id="20" idx="2"/>
            </p:cNvCxnSpPr>
            <p:nvPr/>
          </p:nvCxnSpPr>
          <p:spPr>
            <a:xfrm flipV="1">
              <a:off x="4105679" y="2989620"/>
              <a:ext cx="544486" cy="35520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>
              <a:stCxn id="8" idx="0"/>
            </p:cNvCxnSpPr>
            <p:nvPr/>
          </p:nvCxnSpPr>
          <p:spPr>
            <a:xfrm flipH="1" flipV="1">
              <a:off x="5508246" y="3256924"/>
              <a:ext cx="168707" cy="33832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>
              <a:stCxn id="9" idx="0"/>
              <a:endCxn id="23" idx="4"/>
            </p:cNvCxnSpPr>
            <p:nvPr/>
          </p:nvCxnSpPr>
          <p:spPr>
            <a:xfrm flipH="1" flipV="1">
              <a:off x="5980986" y="3240253"/>
              <a:ext cx="698820" cy="19863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Explosion 2 23"/>
          <p:cNvSpPr/>
          <p:nvPr/>
        </p:nvSpPr>
        <p:spPr>
          <a:xfrm>
            <a:off x="5052489" y="1990981"/>
            <a:ext cx="3209149" cy="1015561"/>
          </a:xfrm>
          <a:prstGeom prst="irregularSeal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solidFill>
                <a:srgbClr val="FFFF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587484" y="2298706"/>
            <a:ext cx="2139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/>
              <a:t>Oxydative stress</a:t>
            </a:r>
            <a:endParaRPr lang="en-GB" sz="2000" b="1" dirty="0"/>
          </a:p>
        </p:txBody>
      </p:sp>
      <p:cxnSp>
        <p:nvCxnSpPr>
          <p:cNvPr id="26" name="Connecteur droit avec flèche 25"/>
          <p:cNvCxnSpPr/>
          <p:nvPr/>
        </p:nvCxnSpPr>
        <p:spPr>
          <a:xfrm flipH="1">
            <a:off x="6657064" y="3121497"/>
            <a:ext cx="4157" cy="61623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8" name="Image 27">
            <a:extLst>
              <a:ext uri="{FF2B5EF4-FFF2-40B4-BE49-F238E27FC236}">
                <a16:creationId xmlns:a16="http://schemas.microsoft.com/office/drawing/2014/main" id="{5A9A3F2B-F7C0-42BD-ABAF-36301A2415C1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222049">
            <a:off x="4604474" y="4501106"/>
            <a:ext cx="1058400" cy="1040400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D650DFE6-9CA0-4F18-A587-3CC120D88C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467867" y="4535983"/>
            <a:ext cx="1059276" cy="1038596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Image 30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052407" y="4534179"/>
            <a:ext cx="1058400" cy="1040400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2" name="ZoneTexte 31"/>
          <p:cNvSpPr txBox="1"/>
          <p:nvPr/>
        </p:nvSpPr>
        <p:spPr>
          <a:xfrm>
            <a:off x="5742804" y="3882422"/>
            <a:ext cx="2087431" cy="400110"/>
          </a:xfrm>
          <a:prstGeom prst="rect">
            <a:avLst/>
          </a:prstGeom>
          <a:noFill/>
          <a:ln w="19050">
            <a:solidFill>
              <a:srgbClr val="4CBC38"/>
            </a:solidFill>
          </a:ln>
        </p:spPr>
        <p:txBody>
          <a:bodyPr wrap="none" rtlCol="0">
            <a:spAutoFit/>
          </a:bodyPr>
          <a:lstStyle/>
          <a:p>
            <a:r>
              <a:rPr lang="fr-BE" sz="2000" dirty="0"/>
              <a:t>Immune </a:t>
            </a:r>
            <a:r>
              <a:rPr lang="fr-BE" sz="2000" dirty="0" err="1" smtClean="0"/>
              <a:t>functions</a:t>
            </a:r>
            <a:endParaRPr lang="en-GB" sz="2000" dirty="0"/>
          </a:p>
        </p:txBody>
      </p:sp>
      <p:grpSp>
        <p:nvGrpSpPr>
          <p:cNvPr id="61" name="Groupe 60"/>
          <p:cNvGrpSpPr/>
          <p:nvPr/>
        </p:nvGrpSpPr>
        <p:grpSpPr>
          <a:xfrm>
            <a:off x="5587484" y="1238136"/>
            <a:ext cx="1994763" cy="712126"/>
            <a:chOff x="3539263" y="2947142"/>
            <a:chExt cx="3118604" cy="773674"/>
          </a:xfrm>
        </p:grpSpPr>
        <p:grpSp>
          <p:nvGrpSpPr>
            <p:cNvPr id="62" name="Groupe 61"/>
            <p:cNvGrpSpPr/>
            <p:nvPr/>
          </p:nvGrpSpPr>
          <p:grpSpPr>
            <a:xfrm>
              <a:off x="5555909" y="3133824"/>
              <a:ext cx="1101958" cy="425350"/>
              <a:chOff x="1008188" y="4101364"/>
              <a:chExt cx="1101958" cy="425350"/>
            </a:xfrm>
          </p:grpSpPr>
          <p:sp>
            <p:nvSpPr>
              <p:cNvPr id="78" name="Ellipse 77"/>
              <p:cNvSpPr/>
              <p:nvPr/>
            </p:nvSpPr>
            <p:spPr>
              <a:xfrm>
                <a:off x="1727019" y="4101364"/>
                <a:ext cx="383127" cy="42535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Ellipse 78"/>
              <p:cNvSpPr/>
              <p:nvPr/>
            </p:nvSpPr>
            <p:spPr>
              <a:xfrm>
                <a:off x="1108071" y="4101364"/>
                <a:ext cx="383127" cy="42535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608249" y="4231212"/>
                <a:ext cx="126161" cy="6705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604554" y="4333292"/>
                <a:ext cx="126161" cy="6705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476545" y="4231212"/>
                <a:ext cx="126161" cy="6705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475621" y="4333292"/>
                <a:ext cx="126161" cy="6705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ZoneTexte 83">
                <a:extLst>
                  <a:ext uri="{FF2B5EF4-FFF2-40B4-BE49-F238E27FC236}">
                    <a16:creationId xmlns:a16="http://schemas.microsoft.com/office/drawing/2014/main" id="{307DCDCD-B217-49E0-A716-753E76016150}"/>
                  </a:ext>
                </a:extLst>
              </p:cNvPr>
              <p:cNvSpPr txBox="1"/>
              <p:nvPr/>
            </p:nvSpPr>
            <p:spPr>
              <a:xfrm>
                <a:off x="1008188" y="4140837"/>
                <a:ext cx="608163" cy="367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1600" dirty="0">
                    <a:solidFill>
                      <a:schemeClr val="bg1"/>
                    </a:solidFill>
                  </a:rPr>
                  <a:t>Zn</a:t>
                </a:r>
                <a:endParaRPr lang="en-GB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3" name="Groupe 62"/>
            <p:cNvGrpSpPr/>
            <p:nvPr/>
          </p:nvGrpSpPr>
          <p:grpSpPr>
            <a:xfrm>
              <a:off x="3539263" y="2947142"/>
              <a:ext cx="1406068" cy="773674"/>
              <a:chOff x="1367793" y="2733445"/>
              <a:chExt cx="1406068" cy="773674"/>
            </a:xfrm>
          </p:grpSpPr>
          <p:grpSp>
            <p:nvGrpSpPr>
              <p:cNvPr id="64" name="Groupe 63"/>
              <p:cNvGrpSpPr/>
              <p:nvPr/>
            </p:nvGrpSpPr>
            <p:grpSpPr>
              <a:xfrm>
                <a:off x="1367793" y="2733445"/>
                <a:ext cx="1406068" cy="773674"/>
                <a:chOff x="1367793" y="2733445"/>
                <a:chExt cx="1406068" cy="773674"/>
              </a:xfrm>
            </p:grpSpPr>
            <p:grpSp>
              <p:nvGrpSpPr>
                <p:cNvPr id="66" name="Groupe 65"/>
                <p:cNvGrpSpPr/>
                <p:nvPr/>
              </p:nvGrpSpPr>
              <p:grpSpPr>
                <a:xfrm rot="14418631">
                  <a:off x="2221995" y="2918976"/>
                  <a:ext cx="595460" cy="508273"/>
                  <a:chOff x="1559356" y="3557904"/>
                  <a:chExt cx="595460" cy="508273"/>
                </a:xfrm>
              </p:grpSpPr>
              <p:sp>
                <p:nvSpPr>
                  <p:cNvPr id="73" name="Rectangle 72"/>
                  <p:cNvSpPr/>
                  <p:nvPr/>
                </p:nvSpPr>
                <p:spPr>
                  <a:xfrm rot="8839743">
                    <a:off x="1913783" y="3732204"/>
                    <a:ext cx="126161" cy="67052"/>
                  </a:xfrm>
                  <a:prstGeom prst="rect">
                    <a:avLst/>
                  </a:prstGeom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>
                  <a:xfrm rot="8871451">
                    <a:off x="1862893" y="3628510"/>
                    <a:ext cx="126161" cy="65238"/>
                  </a:xfrm>
                  <a:prstGeom prst="rect">
                    <a:avLst/>
                  </a:prstGeom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>
                  <a:xfrm rot="8871451">
                    <a:off x="1974398" y="3557904"/>
                    <a:ext cx="126161" cy="65238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6" name="Ellipse 75"/>
                  <p:cNvSpPr/>
                  <p:nvPr/>
                </p:nvSpPr>
                <p:spPr>
                  <a:xfrm>
                    <a:off x="1559356" y="3640827"/>
                    <a:ext cx="383127" cy="425350"/>
                  </a:xfrm>
                  <a:prstGeom prst="ellipse">
                    <a:avLst/>
                  </a:prstGeom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7" name="Rectangle 76"/>
                  <p:cNvSpPr/>
                  <p:nvPr/>
                </p:nvSpPr>
                <p:spPr>
                  <a:xfrm rot="8871451">
                    <a:off x="2028655" y="3659241"/>
                    <a:ext cx="126161" cy="65238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67" name="Rectangle 66"/>
                <p:cNvSpPr/>
                <p:nvPr/>
              </p:nvSpPr>
              <p:spPr>
                <a:xfrm rot="8839743">
                  <a:off x="1722220" y="3173146"/>
                  <a:ext cx="126161" cy="67052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 rot="8871451">
                  <a:off x="1671330" y="3069452"/>
                  <a:ext cx="126161" cy="65238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 rot="8871451">
                  <a:off x="1837092" y="3100183"/>
                  <a:ext cx="126161" cy="65238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 rot="8871451">
                  <a:off x="1782835" y="2998846"/>
                  <a:ext cx="126161" cy="65238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Ellipse 70"/>
                <p:cNvSpPr/>
                <p:nvPr/>
              </p:nvSpPr>
              <p:spPr>
                <a:xfrm>
                  <a:off x="1872856" y="2733445"/>
                  <a:ext cx="383127" cy="4253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Ellipse 71"/>
                <p:cNvSpPr/>
                <p:nvPr/>
              </p:nvSpPr>
              <p:spPr>
                <a:xfrm>
                  <a:off x="1367793" y="3081769"/>
                  <a:ext cx="383127" cy="42535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307DCDCD-B217-49E0-A716-753E76016150}"/>
                  </a:ext>
                </a:extLst>
              </p:cNvPr>
              <p:cNvSpPr txBox="1"/>
              <p:nvPr/>
            </p:nvSpPr>
            <p:spPr>
              <a:xfrm>
                <a:off x="1825490" y="2742976"/>
                <a:ext cx="608162" cy="367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1600" dirty="0">
                    <a:solidFill>
                      <a:schemeClr val="bg1"/>
                    </a:solidFill>
                  </a:rPr>
                  <a:t>Ti</a:t>
                </a:r>
                <a:endParaRPr lang="en-GB" sz="16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89" name="ZoneTexte 88"/>
          <p:cNvSpPr txBox="1"/>
          <p:nvPr/>
        </p:nvSpPr>
        <p:spPr>
          <a:xfrm>
            <a:off x="1081435" y="4422385"/>
            <a:ext cx="362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30 </a:t>
            </a:r>
            <a:r>
              <a:rPr lang="fr-BE" dirty="0" err="1"/>
              <a:t>days</a:t>
            </a:r>
            <a:r>
              <a:rPr lang="fr-BE" dirty="0"/>
              <a:t> </a:t>
            </a:r>
            <a:r>
              <a:rPr lang="fr-BE" dirty="0" err="1"/>
              <a:t>exposure</a:t>
            </a:r>
            <a:endParaRPr lang="en-GB" dirty="0"/>
          </a:p>
        </p:txBody>
      </p:sp>
      <p:sp>
        <p:nvSpPr>
          <p:cNvPr id="91" name="Rectangle 90"/>
          <p:cNvSpPr/>
          <p:nvPr/>
        </p:nvSpPr>
        <p:spPr>
          <a:xfrm>
            <a:off x="349387" y="1355045"/>
            <a:ext cx="3444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800" i="1" dirty="0"/>
              <a:t>WP2: In vivo </a:t>
            </a:r>
            <a:r>
              <a:rPr lang="fr-BE" sz="2800" dirty="0" err="1"/>
              <a:t>approach</a:t>
            </a:r>
            <a:endParaRPr lang="en-GB" sz="2800" dirty="0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44037836-BBD8-4544-B75A-1EAE570FB628}"/>
              </a:ext>
            </a:extLst>
          </p:cNvPr>
          <p:cNvSpPr txBox="1"/>
          <p:nvPr/>
        </p:nvSpPr>
        <p:spPr>
          <a:xfrm>
            <a:off x="7900089" y="651944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F4006FE3-117D-456D-A896-FD2E5A607480}"/>
              </a:ext>
            </a:extLst>
          </p:cNvPr>
          <p:cNvSpPr txBox="1"/>
          <p:nvPr/>
        </p:nvSpPr>
        <p:spPr>
          <a:xfrm>
            <a:off x="559427" y="5796258"/>
            <a:ext cx="2519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2000" dirty="0" err="1"/>
              <a:t>Effects</a:t>
            </a:r>
            <a:r>
              <a:rPr lang="fr-BE" sz="2000" dirty="0"/>
              <a:t> on </a:t>
            </a:r>
            <a:r>
              <a:rPr lang="fr-BE" sz="2000" dirty="0" err="1"/>
              <a:t>imunity</a:t>
            </a:r>
            <a:r>
              <a:rPr lang="fr-BE" sz="2000" dirty="0"/>
              <a:t> ?</a:t>
            </a:r>
            <a:endParaRPr lang="en-GB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6151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07" y="2215705"/>
            <a:ext cx="2773994" cy="2070366"/>
          </a:xfrm>
          <a:prstGeom prst="rect">
            <a:avLst/>
          </a:prstGeom>
        </p:spPr>
      </p:pic>
      <p:pic>
        <p:nvPicPr>
          <p:cNvPr id="4" name="Picture 2" descr="RÃ©sultat de recherche d'images pour &quot;microbiota&quot;">
            <a:extLst>
              <a:ext uri="{FF2B5EF4-FFF2-40B4-BE49-F238E27FC236}">
                <a16:creationId xmlns:a16="http://schemas.microsoft.com/office/drawing/2014/main" id="{9129A137-F650-41BF-ACC7-AFF05286F3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0" t="-620" r="9234" b="34716"/>
          <a:stretch/>
        </p:blipFill>
        <p:spPr bwMode="auto">
          <a:xfrm>
            <a:off x="4177596" y="3563487"/>
            <a:ext cx="1506463" cy="1445168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4177597" y="1801712"/>
            <a:ext cx="1506463" cy="1445168"/>
            <a:chOff x="6528292" y="2272554"/>
            <a:chExt cx="1058400" cy="104040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FEFB7E06-D584-43B8-8E2D-6E3605941EFE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28292" y="2272554"/>
              <a:ext cx="1058400" cy="1040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122E16DF-8FF2-4C22-94C3-573D97C470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6112" t="23403" r="20185"/>
            <a:stretch/>
          </p:blipFill>
          <p:spPr>
            <a:xfrm>
              <a:off x="6990861" y="2433655"/>
              <a:ext cx="382483" cy="31785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7" name="Titre 1"/>
          <p:cNvSpPr txBox="1">
            <a:spLocks/>
          </p:cNvSpPr>
          <p:nvPr/>
        </p:nvSpPr>
        <p:spPr>
          <a:xfrm>
            <a:off x="74815" y="432580"/>
            <a:ext cx="8620298" cy="11430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BE" dirty="0" err="1"/>
              <a:t>Experimental</a:t>
            </a:r>
            <a:r>
              <a:rPr lang="fr-BE" dirty="0"/>
              <a:t> design</a:t>
            </a:r>
            <a:endParaRPr lang="en-GB" dirty="0"/>
          </a:p>
        </p:txBody>
      </p:sp>
      <p:sp>
        <p:nvSpPr>
          <p:cNvPr id="8" name="ZoneTexte 7"/>
          <p:cNvSpPr txBox="1"/>
          <p:nvPr/>
        </p:nvSpPr>
        <p:spPr>
          <a:xfrm>
            <a:off x="349387" y="5669825"/>
            <a:ext cx="6825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2000" dirty="0"/>
              <a:t>Impact on </a:t>
            </a:r>
            <a:r>
              <a:rPr lang="fr-BE" sz="2000" dirty="0" err="1"/>
              <a:t>gills</a:t>
            </a:r>
            <a:r>
              <a:rPr lang="fr-BE" sz="2000" dirty="0"/>
              <a:t> </a:t>
            </a:r>
            <a:r>
              <a:rPr lang="fr-BE" sz="2000" dirty="0" err="1"/>
              <a:t>mucosal</a:t>
            </a:r>
            <a:r>
              <a:rPr lang="fr-BE" sz="2000" dirty="0"/>
              <a:t> </a:t>
            </a:r>
            <a:r>
              <a:rPr lang="fr-BE" sz="2000" dirty="0" err="1"/>
              <a:t>immunity</a:t>
            </a:r>
            <a:r>
              <a:rPr lang="fr-BE" sz="2000" dirty="0"/>
              <a:t> and </a:t>
            </a:r>
            <a:r>
              <a:rPr lang="fr-BE" sz="2000" dirty="0" err="1"/>
              <a:t>comensal</a:t>
            </a:r>
            <a:r>
              <a:rPr lang="fr-BE" sz="2000" dirty="0"/>
              <a:t> </a:t>
            </a:r>
            <a:r>
              <a:rPr lang="fr-BE" sz="2000" dirty="0" err="1"/>
              <a:t>microbiota</a:t>
            </a:r>
            <a:r>
              <a:rPr lang="fr-BE" sz="2000" dirty="0"/>
              <a:t> ? </a:t>
            </a:r>
            <a:endParaRPr lang="en-GB" sz="2000" baseline="30000" dirty="0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BE04F748-3AF9-41F3-98BA-47D6AF425121}"/>
              </a:ext>
            </a:extLst>
          </p:cNvPr>
          <p:cNvCxnSpPr>
            <a:cxnSpLocks/>
          </p:cNvCxnSpPr>
          <p:nvPr/>
        </p:nvCxnSpPr>
        <p:spPr>
          <a:xfrm flipV="1">
            <a:off x="3332266" y="2688992"/>
            <a:ext cx="649764" cy="43022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055C6EA8-C2AC-4090-BD24-13B3E1E98406}"/>
              </a:ext>
            </a:extLst>
          </p:cNvPr>
          <p:cNvCxnSpPr>
            <a:cxnSpLocks/>
          </p:cNvCxnSpPr>
          <p:nvPr/>
        </p:nvCxnSpPr>
        <p:spPr>
          <a:xfrm>
            <a:off x="3332266" y="3119220"/>
            <a:ext cx="506087" cy="60594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FC09D29-63C6-48C5-B0B8-EEFF3E7A2057}"/>
              </a:ext>
            </a:extLst>
          </p:cNvPr>
          <p:cNvSpPr/>
          <p:nvPr/>
        </p:nvSpPr>
        <p:spPr>
          <a:xfrm>
            <a:off x="6129738" y="2252933"/>
            <a:ext cx="1966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err="1"/>
              <a:t>mucosal</a:t>
            </a:r>
            <a:r>
              <a:rPr lang="fr-BE" dirty="0"/>
              <a:t> </a:t>
            </a:r>
            <a:r>
              <a:rPr lang="fr-BE" dirty="0" err="1"/>
              <a:t>immunity</a:t>
            </a:r>
            <a:r>
              <a:rPr lang="fr-BE" dirty="0"/>
              <a:t> 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03BC7F-A13E-4928-9DD3-5EF79D2B75B5}"/>
              </a:ext>
            </a:extLst>
          </p:cNvPr>
          <p:cNvSpPr/>
          <p:nvPr/>
        </p:nvSpPr>
        <p:spPr>
          <a:xfrm>
            <a:off x="6129738" y="4198580"/>
            <a:ext cx="219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err="1"/>
              <a:t>comensal</a:t>
            </a:r>
            <a:r>
              <a:rPr lang="fr-BE" dirty="0"/>
              <a:t> </a:t>
            </a:r>
            <a:r>
              <a:rPr lang="fr-BE" dirty="0" err="1"/>
              <a:t>microbiota</a:t>
            </a:r>
            <a:r>
              <a:rPr lang="fr-BE" dirty="0"/>
              <a:t> </a:t>
            </a:r>
            <a:endParaRPr lang="en-GB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F6210BE-C574-49C8-B14A-1BBA4E2CD574}"/>
              </a:ext>
            </a:extLst>
          </p:cNvPr>
          <p:cNvSpPr txBox="1"/>
          <p:nvPr/>
        </p:nvSpPr>
        <p:spPr>
          <a:xfrm>
            <a:off x="7900089" y="651944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3ADEF9-73B9-40A5-959F-732D82F8FA8F}"/>
              </a:ext>
            </a:extLst>
          </p:cNvPr>
          <p:cNvSpPr/>
          <p:nvPr/>
        </p:nvSpPr>
        <p:spPr>
          <a:xfrm>
            <a:off x="349387" y="1355045"/>
            <a:ext cx="3554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800" i="1" dirty="0"/>
              <a:t>WP3: </a:t>
            </a:r>
            <a:r>
              <a:rPr lang="fr-BE" sz="2800" dirty="0" err="1"/>
              <a:t>Mucosal</a:t>
            </a:r>
            <a:r>
              <a:rPr lang="fr-BE" sz="2800" dirty="0"/>
              <a:t> </a:t>
            </a:r>
            <a:r>
              <a:rPr lang="fr-BE" sz="2800" dirty="0" err="1"/>
              <a:t>approch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825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237C602-8764-47ED-B922-41A6BA6A6B5C}"/>
              </a:ext>
            </a:extLst>
          </p:cNvPr>
          <p:cNvSpPr txBox="1">
            <a:spLocks/>
          </p:cNvSpPr>
          <p:nvPr/>
        </p:nvSpPr>
        <p:spPr>
          <a:xfrm>
            <a:off x="74815" y="432580"/>
            <a:ext cx="8620298" cy="11430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BE" dirty="0" err="1"/>
              <a:t>Experimental</a:t>
            </a:r>
            <a:r>
              <a:rPr lang="fr-BE" dirty="0"/>
              <a:t> design</a:t>
            </a:r>
            <a:endParaRPr lang="en-GB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8BC07BE-D799-4BFD-93B3-30774FA6E5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14" t="12604" r="5172" b="6440"/>
          <a:stretch/>
        </p:blipFill>
        <p:spPr>
          <a:xfrm>
            <a:off x="74815" y="1575580"/>
            <a:ext cx="3081930" cy="1653718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582FE16D-62F3-4224-ADBA-9280560EB0D7}"/>
              </a:ext>
            </a:extLst>
          </p:cNvPr>
          <p:cNvGrpSpPr/>
          <p:nvPr/>
        </p:nvGrpSpPr>
        <p:grpSpPr>
          <a:xfrm>
            <a:off x="3031034" y="1395014"/>
            <a:ext cx="3081931" cy="1834284"/>
            <a:chOff x="3465575" y="1772763"/>
            <a:chExt cx="4867760" cy="2183919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BDF21D77-7AD1-4274-BAA7-6A7DEEF8ECE4}"/>
                </a:ext>
              </a:extLst>
            </p:cNvPr>
            <p:cNvGrpSpPr/>
            <p:nvPr/>
          </p:nvGrpSpPr>
          <p:grpSpPr>
            <a:xfrm>
              <a:off x="3680217" y="2078253"/>
              <a:ext cx="4653118" cy="1807974"/>
              <a:chOff x="1894122" y="1486145"/>
              <a:chExt cx="7042060" cy="2900965"/>
            </a:xfrm>
          </p:grpSpPr>
          <p:pic>
            <p:nvPicPr>
              <p:cNvPr id="15" name="Image 14">
                <a:extLst>
                  <a:ext uri="{FF2B5EF4-FFF2-40B4-BE49-F238E27FC236}">
                    <a16:creationId xmlns:a16="http://schemas.microsoft.com/office/drawing/2014/main" id="{98564C30-E3DE-4BBE-9BA5-309B7125B4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2080" b="22358"/>
              <a:stretch/>
            </p:blipFill>
            <p:spPr>
              <a:xfrm>
                <a:off x="1894122" y="1486145"/>
                <a:ext cx="7042060" cy="2900965"/>
              </a:xfrm>
              <a:prstGeom prst="rect">
                <a:avLst/>
              </a:prstGeom>
            </p:spPr>
          </p:pic>
          <p:sp>
            <p:nvSpPr>
              <p:cNvPr id="16" name="Arc plein 15">
                <a:extLst>
                  <a:ext uri="{FF2B5EF4-FFF2-40B4-BE49-F238E27FC236}">
                    <a16:creationId xmlns:a16="http://schemas.microsoft.com/office/drawing/2014/main" id="{1507D897-7B6A-4C1F-B76C-1FA194B3EE11}"/>
                  </a:ext>
                </a:extLst>
              </p:cNvPr>
              <p:cNvSpPr/>
              <p:nvPr/>
            </p:nvSpPr>
            <p:spPr>
              <a:xfrm rot="364343">
                <a:off x="4133431" y="2543765"/>
                <a:ext cx="2813798" cy="402252"/>
              </a:xfrm>
              <a:prstGeom prst="blockArc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19C5E98C-85EB-433E-AB70-B4B3D12BCB9A}"/>
                  </a:ext>
                </a:extLst>
              </p:cNvPr>
              <p:cNvSpPr/>
              <p:nvPr/>
            </p:nvSpPr>
            <p:spPr>
              <a:xfrm>
                <a:off x="4133735" y="2510444"/>
                <a:ext cx="332509" cy="134527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8" name="Arc plein 17">
                <a:extLst>
                  <a:ext uri="{FF2B5EF4-FFF2-40B4-BE49-F238E27FC236}">
                    <a16:creationId xmlns:a16="http://schemas.microsoft.com/office/drawing/2014/main" id="{0D22BEAB-C910-4486-AAAC-8B0A501AB4A7}"/>
                  </a:ext>
                </a:extLst>
              </p:cNvPr>
              <p:cNvSpPr/>
              <p:nvPr/>
            </p:nvSpPr>
            <p:spPr>
              <a:xfrm>
                <a:off x="3062897" y="2919794"/>
                <a:ext cx="2589599" cy="290513"/>
              </a:xfrm>
              <a:prstGeom prst="blockArc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Arc plein 18">
                <a:extLst>
                  <a:ext uri="{FF2B5EF4-FFF2-40B4-BE49-F238E27FC236}">
                    <a16:creationId xmlns:a16="http://schemas.microsoft.com/office/drawing/2014/main" id="{F80F3387-71AF-4C04-8BE7-0BF34F625416}"/>
                  </a:ext>
                </a:extLst>
              </p:cNvPr>
              <p:cNvSpPr/>
              <p:nvPr/>
            </p:nvSpPr>
            <p:spPr>
              <a:xfrm rot="4991237">
                <a:off x="3234202" y="2836681"/>
                <a:ext cx="457200" cy="214386"/>
              </a:xfrm>
              <a:prstGeom prst="blockArc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Arc plein 19">
                <a:extLst>
                  <a:ext uri="{FF2B5EF4-FFF2-40B4-BE49-F238E27FC236}">
                    <a16:creationId xmlns:a16="http://schemas.microsoft.com/office/drawing/2014/main" id="{E06DF915-1250-4F44-A86B-E2907A3C6463}"/>
                  </a:ext>
                </a:extLst>
              </p:cNvPr>
              <p:cNvSpPr/>
              <p:nvPr/>
            </p:nvSpPr>
            <p:spPr>
              <a:xfrm rot="4770525">
                <a:off x="3324115" y="2832087"/>
                <a:ext cx="457200" cy="214386"/>
              </a:xfrm>
              <a:prstGeom prst="blockArc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Arc plein 20">
                <a:extLst>
                  <a:ext uri="{FF2B5EF4-FFF2-40B4-BE49-F238E27FC236}">
                    <a16:creationId xmlns:a16="http://schemas.microsoft.com/office/drawing/2014/main" id="{302AEBBF-1013-45CA-B2AD-2692D59A4FF7}"/>
                  </a:ext>
                </a:extLst>
              </p:cNvPr>
              <p:cNvSpPr/>
              <p:nvPr/>
            </p:nvSpPr>
            <p:spPr>
              <a:xfrm rot="4770525">
                <a:off x="3133447" y="2841275"/>
                <a:ext cx="457200" cy="214386"/>
              </a:xfrm>
              <a:prstGeom prst="blockArc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Secteurs 20">
                <a:extLst>
                  <a:ext uri="{FF2B5EF4-FFF2-40B4-BE49-F238E27FC236}">
                    <a16:creationId xmlns:a16="http://schemas.microsoft.com/office/drawing/2014/main" id="{A4D8FF17-1FBD-4992-98D9-0B0BB13E2821}"/>
                  </a:ext>
                </a:extLst>
              </p:cNvPr>
              <p:cNvSpPr/>
              <p:nvPr/>
            </p:nvSpPr>
            <p:spPr>
              <a:xfrm rot="1802413">
                <a:off x="4482975" y="2926512"/>
                <a:ext cx="504004" cy="469668"/>
              </a:xfrm>
              <a:prstGeom prst="pie">
                <a:avLst/>
              </a:prstGeom>
              <a:solidFill>
                <a:srgbClr val="C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Forme libre 21">
                <a:extLst>
                  <a:ext uri="{FF2B5EF4-FFF2-40B4-BE49-F238E27FC236}">
                    <a16:creationId xmlns:a16="http://schemas.microsoft.com/office/drawing/2014/main" id="{3D7D4E03-F787-4F28-898C-C45B7B430634}"/>
                  </a:ext>
                </a:extLst>
              </p:cNvPr>
              <p:cNvSpPr/>
              <p:nvPr/>
            </p:nvSpPr>
            <p:spPr>
              <a:xfrm>
                <a:off x="4741273" y="2975860"/>
                <a:ext cx="1217634" cy="592754"/>
              </a:xfrm>
              <a:custGeom>
                <a:avLst/>
                <a:gdLst>
                  <a:gd name="connsiteX0" fmla="*/ 573578 w 764771"/>
                  <a:gd name="connsiteY0" fmla="*/ 49876 h 540327"/>
                  <a:gd name="connsiteX1" fmla="*/ 573578 w 764771"/>
                  <a:gd name="connsiteY1" fmla="*/ 49876 h 540327"/>
                  <a:gd name="connsiteX2" fmla="*/ 548640 w 764771"/>
                  <a:gd name="connsiteY2" fmla="*/ 133003 h 540327"/>
                  <a:gd name="connsiteX3" fmla="*/ 515389 w 764771"/>
                  <a:gd name="connsiteY3" fmla="*/ 166254 h 540327"/>
                  <a:gd name="connsiteX4" fmla="*/ 498764 w 764771"/>
                  <a:gd name="connsiteY4" fmla="*/ 182880 h 540327"/>
                  <a:gd name="connsiteX5" fmla="*/ 365760 w 764771"/>
                  <a:gd name="connsiteY5" fmla="*/ 207818 h 540327"/>
                  <a:gd name="connsiteX6" fmla="*/ 141317 w 764771"/>
                  <a:gd name="connsiteY6" fmla="*/ 216130 h 540327"/>
                  <a:gd name="connsiteX7" fmla="*/ 573578 w 764771"/>
                  <a:gd name="connsiteY7" fmla="*/ 207818 h 540327"/>
                  <a:gd name="connsiteX8" fmla="*/ 640080 w 764771"/>
                  <a:gd name="connsiteY8" fmla="*/ 232756 h 540327"/>
                  <a:gd name="connsiteX9" fmla="*/ 648393 w 764771"/>
                  <a:gd name="connsiteY9" fmla="*/ 257694 h 540327"/>
                  <a:gd name="connsiteX10" fmla="*/ 590204 w 764771"/>
                  <a:gd name="connsiteY10" fmla="*/ 307570 h 540327"/>
                  <a:gd name="connsiteX11" fmla="*/ 565266 w 764771"/>
                  <a:gd name="connsiteY11" fmla="*/ 315883 h 540327"/>
                  <a:gd name="connsiteX12" fmla="*/ 540328 w 764771"/>
                  <a:gd name="connsiteY12" fmla="*/ 332509 h 540327"/>
                  <a:gd name="connsiteX13" fmla="*/ 440575 w 764771"/>
                  <a:gd name="connsiteY13" fmla="*/ 340821 h 540327"/>
                  <a:gd name="connsiteX14" fmla="*/ 407324 w 764771"/>
                  <a:gd name="connsiteY14" fmla="*/ 382385 h 540327"/>
                  <a:gd name="connsiteX15" fmla="*/ 432262 w 764771"/>
                  <a:gd name="connsiteY15" fmla="*/ 399010 h 540327"/>
                  <a:gd name="connsiteX16" fmla="*/ 448888 w 764771"/>
                  <a:gd name="connsiteY16" fmla="*/ 415636 h 540327"/>
                  <a:gd name="connsiteX17" fmla="*/ 473826 w 764771"/>
                  <a:gd name="connsiteY17" fmla="*/ 432261 h 540327"/>
                  <a:gd name="connsiteX18" fmla="*/ 598517 w 764771"/>
                  <a:gd name="connsiteY18" fmla="*/ 440574 h 540327"/>
                  <a:gd name="connsiteX19" fmla="*/ 764771 w 764771"/>
                  <a:gd name="connsiteY19" fmla="*/ 515389 h 540327"/>
                  <a:gd name="connsiteX20" fmla="*/ 689957 w 764771"/>
                  <a:gd name="connsiteY20" fmla="*/ 540327 h 540327"/>
                  <a:gd name="connsiteX21" fmla="*/ 490451 w 764771"/>
                  <a:gd name="connsiteY21" fmla="*/ 515389 h 540327"/>
                  <a:gd name="connsiteX22" fmla="*/ 357448 w 764771"/>
                  <a:gd name="connsiteY22" fmla="*/ 440574 h 540327"/>
                  <a:gd name="connsiteX23" fmla="*/ 41564 w 764771"/>
                  <a:gd name="connsiteY23" fmla="*/ 415636 h 540327"/>
                  <a:gd name="connsiteX24" fmla="*/ 83128 w 764771"/>
                  <a:gd name="connsiteY24" fmla="*/ 349134 h 540327"/>
                  <a:gd name="connsiteX25" fmla="*/ 166255 w 764771"/>
                  <a:gd name="connsiteY25" fmla="*/ 324196 h 540327"/>
                  <a:gd name="connsiteX26" fmla="*/ 307571 w 764771"/>
                  <a:gd name="connsiteY26" fmla="*/ 357447 h 540327"/>
                  <a:gd name="connsiteX27" fmla="*/ 16626 w 764771"/>
                  <a:gd name="connsiteY27" fmla="*/ 340821 h 540327"/>
                  <a:gd name="connsiteX28" fmla="*/ 8313 w 764771"/>
                  <a:gd name="connsiteY28" fmla="*/ 257694 h 540327"/>
                  <a:gd name="connsiteX29" fmla="*/ 83128 w 764771"/>
                  <a:gd name="connsiteY29" fmla="*/ 141316 h 540327"/>
                  <a:gd name="connsiteX30" fmla="*/ 207818 w 764771"/>
                  <a:gd name="connsiteY30" fmla="*/ 133003 h 540327"/>
                  <a:gd name="connsiteX31" fmla="*/ 423949 w 764771"/>
                  <a:gd name="connsiteY31" fmla="*/ 91440 h 540327"/>
                  <a:gd name="connsiteX32" fmla="*/ 266008 w 764771"/>
                  <a:gd name="connsiteY32" fmla="*/ 116378 h 540327"/>
                  <a:gd name="connsiteX33" fmla="*/ 0 w 764771"/>
                  <a:gd name="connsiteY33" fmla="*/ 166254 h 540327"/>
                  <a:gd name="connsiteX34" fmla="*/ 33251 w 764771"/>
                  <a:gd name="connsiteY34" fmla="*/ 58189 h 540327"/>
                  <a:gd name="connsiteX35" fmla="*/ 116378 w 764771"/>
                  <a:gd name="connsiteY35" fmla="*/ 8312 h 540327"/>
                  <a:gd name="connsiteX36" fmla="*/ 241069 w 764771"/>
                  <a:gd name="connsiteY36" fmla="*/ 8312 h 540327"/>
                  <a:gd name="connsiteX37" fmla="*/ 415637 w 764771"/>
                  <a:gd name="connsiteY37" fmla="*/ 0 h 540327"/>
                  <a:gd name="connsiteX38" fmla="*/ 573578 w 764771"/>
                  <a:gd name="connsiteY38" fmla="*/ 49876 h 540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764771" h="540327">
                    <a:moveTo>
                      <a:pt x="573578" y="49876"/>
                    </a:moveTo>
                    <a:lnTo>
                      <a:pt x="573578" y="49876"/>
                    </a:lnTo>
                    <a:cubicBezTo>
                      <a:pt x="565265" y="77585"/>
                      <a:pt x="561577" y="107128"/>
                      <a:pt x="548640" y="133003"/>
                    </a:cubicBezTo>
                    <a:cubicBezTo>
                      <a:pt x="541630" y="147023"/>
                      <a:pt x="526473" y="155170"/>
                      <a:pt x="515389" y="166254"/>
                    </a:cubicBezTo>
                    <a:lnTo>
                      <a:pt x="498764" y="182880"/>
                    </a:lnTo>
                    <a:cubicBezTo>
                      <a:pt x="455236" y="226408"/>
                      <a:pt x="486984" y="201905"/>
                      <a:pt x="365760" y="207818"/>
                    </a:cubicBezTo>
                    <a:cubicBezTo>
                      <a:pt x="290983" y="211466"/>
                      <a:pt x="66451" y="216130"/>
                      <a:pt x="141317" y="216130"/>
                    </a:cubicBezTo>
                    <a:cubicBezTo>
                      <a:pt x="285431" y="216130"/>
                      <a:pt x="429491" y="210589"/>
                      <a:pt x="573578" y="207818"/>
                    </a:cubicBezTo>
                    <a:cubicBezTo>
                      <a:pt x="603906" y="212872"/>
                      <a:pt x="624222" y="206325"/>
                      <a:pt x="640080" y="232756"/>
                    </a:cubicBezTo>
                    <a:cubicBezTo>
                      <a:pt x="644588" y="240270"/>
                      <a:pt x="645622" y="249381"/>
                      <a:pt x="648393" y="257694"/>
                    </a:cubicBezTo>
                    <a:cubicBezTo>
                      <a:pt x="627939" y="278148"/>
                      <a:pt x="615525" y="294909"/>
                      <a:pt x="590204" y="307570"/>
                    </a:cubicBezTo>
                    <a:cubicBezTo>
                      <a:pt x="582367" y="311489"/>
                      <a:pt x="573103" y="311964"/>
                      <a:pt x="565266" y="315883"/>
                    </a:cubicBezTo>
                    <a:cubicBezTo>
                      <a:pt x="556330" y="320351"/>
                      <a:pt x="550125" y="330550"/>
                      <a:pt x="540328" y="332509"/>
                    </a:cubicBezTo>
                    <a:cubicBezTo>
                      <a:pt x="507610" y="339053"/>
                      <a:pt x="473826" y="338050"/>
                      <a:pt x="440575" y="340821"/>
                    </a:cubicBezTo>
                    <a:cubicBezTo>
                      <a:pt x="434709" y="346687"/>
                      <a:pt x="405576" y="373646"/>
                      <a:pt x="407324" y="382385"/>
                    </a:cubicBezTo>
                    <a:cubicBezTo>
                      <a:pt x="409283" y="392181"/>
                      <a:pt x="424461" y="392769"/>
                      <a:pt x="432262" y="399010"/>
                    </a:cubicBezTo>
                    <a:cubicBezTo>
                      <a:pt x="438382" y="403906"/>
                      <a:pt x="442768" y="410740"/>
                      <a:pt x="448888" y="415636"/>
                    </a:cubicBezTo>
                    <a:cubicBezTo>
                      <a:pt x="456689" y="421877"/>
                      <a:pt x="464890" y="427793"/>
                      <a:pt x="473826" y="432261"/>
                    </a:cubicBezTo>
                    <a:cubicBezTo>
                      <a:pt x="511483" y="451089"/>
                      <a:pt x="561442" y="440574"/>
                      <a:pt x="598517" y="440574"/>
                    </a:cubicBezTo>
                    <a:lnTo>
                      <a:pt x="764771" y="515389"/>
                    </a:lnTo>
                    <a:lnTo>
                      <a:pt x="689957" y="540327"/>
                    </a:lnTo>
                    <a:lnTo>
                      <a:pt x="490451" y="515389"/>
                    </a:lnTo>
                    <a:lnTo>
                      <a:pt x="357448" y="440574"/>
                    </a:lnTo>
                    <a:lnTo>
                      <a:pt x="41564" y="415636"/>
                    </a:lnTo>
                    <a:lnTo>
                      <a:pt x="83128" y="349134"/>
                    </a:lnTo>
                    <a:lnTo>
                      <a:pt x="166255" y="324196"/>
                    </a:lnTo>
                    <a:lnTo>
                      <a:pt x="307571" y="357447"/>
                    </a:lnTo>
                    <a:lnTo>
                      <a:pt x="16626" y="340821"/>
                    </a:lnTo>
                    <a:lnTo>
                      <a:pt x="8313" y="257694"/>
                    </a:lnTo>
                    <a:lnTo>
                      <a:pt x="83128" y="141316"/>
                    </a:lnTo>
                    <a:lnTo>
                      <a:pt x="207818" y="133003"/>
                    </a:lnTo>
                    <a:lnTo>
                      <a:pt x="423949" y="91440"/>
                    </a:lnTo>
                    <a:lnTo>
                      <a:pt x="266008" y="116378"/>
                    </a:lnTo>
                    <a:lnTo>
                      <a:pt x="0" y="166254"/>
                    </a:lnTo>
                    <a:lnTo>
                      <a:pt x="33251" y="58189"/>
                    </a:lnTo>
                    <a:lnTo>
                      <a:pt x="116378" y="8312"/>
                    </a:lnTo>
                    <a:lnTo>
                      <a:pt x="241069" y="8312"/>
                    </a:lnTo>
                    <a:lnTo>
                      <a:pt x="415637" y="0"/>
                    </a:lnTo>
                    <a:lnTo>
                      <a:pt x="573578" y="49876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B1837118-04A9-47AF-93BA-1D7446E8BA46}"/>
                  </a:ext>
                </a:extLst>
              </p:cNvPr>
              <p:cNvSpPr/>
              <p:nvPr/>
            </p:nvSpPr>
            <p:spPr>
              <a:xfrm>
                <a:off x="5220808" y="3275806"/>
                <a:ext cx="310627" cy="74813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8D8E8D28-C187-433C-B2A2-7C2858C48ACE}"/>
                </a:ext>
              </a:extLst>
            </p:cNvPr>
            <p:cNvSpPr txBox="1"/>
            <p:nvPr/>
          </p:nvSpPr>
          <p:spPr>
            <a:xfrm>
              <a:off x="4764625" y="1772763"/>
              <a:ext cx="2048737" cy="361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400" b="1" dirty="0" err="1"/>
                <a:t>Anterior</a:t>
              </a:r>
              <a:r>
                <a:rPr lang="fr-BE" sz="1400" b="1" dirty="0"/>
                <a:t> </a:t>
              </a:r>
              <a:r>
                <a:rPr lang="fr-BE" sz="1400" b="1" dirty="0" err="1"/>
                <a:t>kidney</a:t>
              </a:r>
              <a:endParaRPr lang="en-GB" sz="1400" b="1" dirty="0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D9A4F0C2-927B-4A75-820D-076ABDBA26D5}"/>
                </a:ext>
              </a:extLst>
            </p:cNvPr>
            <p:cNvSpPr txBox="1"/>
            <p:nvPr/>
          </p:nvSpPr>
          <p:spPr>
            <a:xfrm>
              <a:off x="3465575" y="3373314"/>
              <a:ext cx="953352" cy="36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400" b="1" dirty="0" err="1"/>
                <a:t>gills</a:t>
              </a:r>
              <a:endParaRPr lang="en-GB" sz="1400" b="1" dirty="0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BC7F7334-4FFA-445E-98D1-72F9EF9AA0B7}"/>
                </a:ext>
              </a:extLst>
            </p:cNvPr>
            <p:cNvSpPr txBox="1"/>
            <p:nvPr/>
          </p:nvSpPr>
          <p:spPr>
            <a:xfrm>
              <a:off x="5287165" y="3595247"/>
              <a:ext cx="779574" cy="361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400" b="1" dirty="0" err="1"/>
                <a:t>liver</a:t>
              </a:r>
              <a:endParaRPr lang="en-GB" sz="1400" b="1" dirty="0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808BD10A-7ECA-4440-9B51-D656665E7E73}"/>
                </a:ext>
              </a:extLst>
            </p:cNvPr>
            <p:cNvSpPr txBox="1"/>
            <p:nvPr/>
          </p:nvSpPr>
          <p:spPr>
            <a:xfrm>
              <a:off x="6166620" y="3438884"/>
              <a:ext cx="1026371" cy="361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400" b="1" dirty="0"/>
                <a:t>spleen</a:t>
              </a:r>
              <a:endParaRPr lang="en-GB" sz="1400" b="1" dirty="0"/>
            </a:p>
          </p:txBody>
        </p: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C73E4050-33E9-427C-9546-6F32DDE24224}"/>
                </a:ext>
              </a:extLst>
            </p:cNvPr>
            <p:cNvCxnSpPr>
              <a:stCxn id="17" idx="0"/>
              <a:endCxn id="7" idx="2"/>
            </p:cNvCxnSpPr>
            <p:nvPr/>
          </p:nvCxnSpPr>
          <p:spPr>
            <a:xfrm flipV="1">
              <a:off x="5269920" y="2134198"/>
              <a:ext cx="519073" cy="58243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F84E8846-F67C-4C4B-AF06-48833E3BAF8E}"/>
                </a:ext>
              </a:extLst>
            </p:cNvPr>
            <p:cNvCxnSpPr>
              <a:endCxn id="21" idx="2"/>
            </p:cNvCxnSpPr>
            <p:nvPr/>
          </p:nvCxnSpPr>
          <p:spPr>
            <a:xfrm flipV="1">
              <a:off x="4105679" y="2989620"/>
              <a:ext cx="544486" cy="35520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9DB70AC4-8104-4C1B-AA89-4A8115E02CB6}"/>
                </a:ext>
              </a:extLst>
            </p:cNvPr>
            <p:cNvCxnSpPr>
              <a:stCxn id="9" idx="0"/>
            </p:cNvCxnSpPr>
            <p:nvPr/>
          </p:nvCxnSpPr>
          <p:spPr>
            <a:xfrm flipH="1" flipV="1">
              <a:off x="5508246" y="3256924"/>
              <a:ext cx="168707" cy="33832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92C6EC8E-4AB1-43D7-A4F7-67399CF5D2F6}"/>
                </a:ext>
              </a:extLst>
            </p:cNvPr>
            <p:cNvCxnSpPr>
              <a:stCxn id="10" idx="0"/>
              <a:endCxn id="24" idx="4"/>
            </p:cNvCxnSpPr>
            <p:nvPr/>
          </p:nvCxnSpPr>
          <p:spPr>
            <a:xfrm flipH="1" flipV="1">
              <a:off x="5980986" y="3240253"/>
              <a:ext cx="698820" cy="19863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id="{516A521A-304B-4960-9961-D3A28BA12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7194" y="1560404"/>
            <a:ext cx="2034609" cy="151852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BED4636C-C176-4B2C-8D95-B938F51284F1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222049">
            <a:off x="1917615" y="4661472"/>
            <a:ext cx="1058400" cy="1040400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67BAE97C-721A-4AE6-9B92-58009B1C54A3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799437" y="4678957"/>
            <a:ext cx="1059276" cy="1038596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5407790-1FEC-4D02-A412-FF2BB691B7C1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374763" y="4678957"/>
            <a:ext cx="1058400" cy="1040400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2" descr="RÃ©sultat de recherche d'images pour &quot;microbiota&quot;">
            <a:extLst>
              <a:ext uri="{FF2B5EF4-FFF2-40B4-BE49-F238E27FC236}">
                <a16:creationId xmlns:a16="http://schemas.microsoft.com/office/drawing/2014/main" id="{E1DDDF4F-68F4-404A-AF07-CFD85B5E0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0" t="-620" r="9234" b="34716"/>
          <a:stretch/>
        </p:blipFill>
        <p:spPr bwMode="auto">
          <a:xfrm rot="20999166">
            <a:off x="7842168" y="4650857"/>
            <a:ext cx="1058400" cy="1015335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e 29">
            <a:extLst>
              <a:ext uri="{FF2B5EF4-FFF2-40B4-BE49-F238E27FC236}">
                <a16:creationId xmlns:a16="http://schemas.microsoft.com/office/drawing/2014/main" id="{60113639-6157-413B-8FA1-AA1BA9B8C339}"/>
              </a:ext>
            </a:extLst>
          </p:cNvPr>
          <p:cNvGrpSpPr/>
          <p:nvPr/>
        </p:nvGrpSpPr>
        <p:grpSpPr>
          <a:xfrm rot="20999166">
            <a:off x="6281133" y="4609519"/>
            <a:ext cx="1058400" cy="1040400"/>
            <a:chOff x="6528292" y="2272554"/>
            <a:chExt cx="1058400" cy="104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8E1C33F0-5FC2-4101-A89A-31226BEC4A21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9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28292" y="2272554"/>
              <a:ext cx="1058400" cy="1040400"/>
            </a:xfrm>
            <a:prstGeom prst="ellipse">
              <a:avLst/>
            </a:prstGeom>
            <a:ln w="635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2945A6C1-5130-42C3-84DB-DAC992434A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6112" t="23403" r="20185"/>
            <a:stretch/>
          </p:blipFill>
          <p:spPr>
            <a:xfrm>
              <a:off x="6990861" y="2433655"/>
              <a:ext cx="382483" cy="317858"/>
            </a:xfrm>
            <a:prstGeom prst="ellipse">
              <a:avLst/>
            </a:prstGeom>
            <a:ln w="635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33" name="Image 32">
            <a:extLst>
              <a:ext uri="{FF2B5EF4-FFF2-40B4-BE49-F238E27FC236}">
                <a16:creationId xmlns:a16="http://schemas.microsoft.com/office/drawing/2014/main" id="{701237F0-F7CF-449B-B60F-C51A3BF7DB3F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395519" y="4628398"/>
            <a:ext cx="1123348" cy="1074276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F133E1B1-F4ED-43B8-88CA-4F76ED06A6FB}"/>
              </a:ext>
            </a:extLst>
          </p:cNvPr>
          <p:cNvSpPr txBox="1"/>
          <p:nvPr/>
        </p:nvSpPr>
        <p:spPr>
          <a:xfrm>
            <a:off x="7900089" y="651944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7</a:t>
            </a: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2C2FD73C-4ED9-4A1A-9683-596C39700A9F}"/>
              </a:ext>
            </a:extLst>
          </p:cNvPr>
          <p:cNvGrpSpPr/>
          <p:nvPr/>
        </p:nvGrpSpPr>
        <p:grpSpPr>
          <a:xfrm>
            <a:off x="3561263" y="3757958"/>
            <a:ext cx="1994763" cy="712126"/>
            <a:chOff x="3539263" y="2947142"/>
            <a:chExt cx="3118604" cy="773674"/>
          </a:xfrm>
        </p:grpSpPr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4CB9B12D-F289-4446-B091-B488C34F577B}"/>
                </a:ext>
              </a:extLst>
            </p:cNvPr>
            <p:cNvGrpSpPr/>
            <p:nvPr/>
          </p:nvGrpSpPr>
          <p:grpSpPr>
            <a:xfrm>
              <a:off x="5555909" y="3133824"/>
              <a:ext cx="1101958" cy="425350"/>
              <a:chOff x="1008188" y="4101364"/>
              <a:chExt cx="1101958" cy="425350"/>
            </a:xfrm>
          </p:grpSpPr>
          <p:sp>
            <p:nvSpPr>
              <p:cNvPr id="53" name="Ellipse 52">
                <a:extLst>
                  <a:ext uri="{FF2B5EF4-FFF2-40B4-BE49-F238E27FC236}">
                    <a16:creationId xmlns:a16="http://schemas.microsoft.com/office/drawing/2014/main" id="{E5EC0B22-4E10-4FF1-81A1-8CBB55FECCE5}"/>
                  </a:ext>
                </a:extLst>
              </p:cNvPr>
              <p:cNvSpPr/>
              <p:nvPr/>
            </p:nvSpPr>
            <p:spPr>
              <a:xfrm>
                <a:off x="1727019" y="4101364"/>
                <a:ext cx="383127" cy="42535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Ellipse 53">
                <a:extLst>
                  <a:ext uri="{FF2B5EF4-FFF2-40B4-BE49-F238E27FC236}">
                    <a16:creationId xmlns:a16="http://schemas.microsoft.com/office/drawing/2014/main" id="{AA1F1F78-0030-4C95-9504-D7642712CBB9}"/>
                  </a:ext>
                </a:extLst>
              </p:cNvPr>
              <p:cNvSpPr/>
              <p:nvPr/>
            </p:nvSpPr>
            <p:spPr>
              <a:xfrm>
                <a:off x="1108071" y="4101364"/>
                <a:ext cx="383127" cy="42535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EB66730-4A99-46BB-9E7A-12AB0D6A2CFC}"/>
                  </a:ext>
                </a:extLst>
              </p:cNvPr>
              <p:cNvSpPr/>
              <p:nvPr/>
            </p:nvSpPr>
            <p:spPr>
              <a:xfrm>
                <a:off x="1608249" y="4231212"/>
                <a:ext cx="126161" cy="6705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E207613-CB32-4FDF-BB16-24CCFFBC1BA2}"/>
                  </a:ext>
                </a:extLst>
              </p:cNvPr>
              <p:cNvSpPr/>
              <p:nvPr/>
            </p:nvSpPr>
            <p:spPr>
              <a:xfrm>
                <a:off x="1604554" y="4333292"/>
                <a:ext cx="126161" cy="6705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B4374F9-C953-4B3F-B429-9FFCC4A9DBAD}"/>
                  </a:ext>
                </a:extLst>
              </p:cNvPr>
              <p:cNvSpPr/>
              <p:nvPr/>
            </p:nvSpPr>
            <p:spPr>
              <a:xfrm>
                <a:off x="1476545" y="4231212"/>
                <a:ext cx="126161" cy="6705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0AD2C5FD-BE30-42B0-AA2C-ABE65090501F}"/>
                  </a:ext>
                </a:extLst>
              </p:cNvPr>
              <p:cNvSpPr/>
              <p:nvPr/>
            </p:nvSpPr>
            <p:spPr>
              <a:xfrm>
                <a:off x="1475621" y="4333292"/>
                <a:ext cx="126161" cy="6705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6C315078-990F-47EE-9F38-7B319476991C}"/>
                  </a:ext>
                </a:extLst>
              </p:cNvPr>
              <p:cNvSpPr txBox="1"/>
              <p:nvPr/>
            </p:nvSpPr>
            <p:spPr>
              <a:xfrm>
                <a:off x="1008188" y="4140837"/>
                <a:ext cx="608163" cy="367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1600" dirty="0">
                    <a:solidFill>
                      <a:schemeClr val="bg1"/>
                    </a:solidFill>
                  </a:rPr>
                  <a:t>Zn</a:t>
                </a:r>
                <a:endParaRPr lang="en-GB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44AE5156-95D5-4090-BB94-FD6F01C747AC}"/>
                </a:ext>
              </a:extLst>
            </p:cNvPr>
            <p:cNvGrpSpPr/>
            <p:nvPr/>
          </p:nvGrpSpPr>
          <p:grpSpPr>
            <a:xfrm>
              <a:off x="3539263" y="2947142"/>
              <a:ext cx="1406068" cy="773674"/>
              <a:chOff x="1367793" y="2733445"/>
              <a:chExt cx="1406068" cy="773674"/>
            </a:xfrm>
          </p:grpSpPr>
          <p:grpSp>
            <p:nvGrpSpPr>
              <p:cNvPr id="39" name="Groupe 38">
                <a:extLst>
                  <a:ext uri="{FF2B5EF4-FFF2-40B4-BE49-F238E27FC236}">
                    <a16:creationId xmlns:a16="http://schemas.microsoft.com/office/drawing/2014/main" id="{797F6717-7AA8-4465-849B-760959ACFDA8}"/>
                  </a:ext>
                </a:extLst>
              </p:cNvPr>
              <p:cNvGrpSpPr/>
              <p:nvPr/>
            </p:nvGrpSpPr>
            <p:grpSpPr>
              <a:xfrm>
                <a:off x="1367793" y="2733445"/>
                <a:ext cx="1406068" cy="773674"/>
                <a:chOff x="1367793" y="2733445"/>
                <a:chExt cx="1406068" cy="773674"/>
              </a:xfrm>
            </p:grpSpPr>
            <p:grpSp>
              <p:nvGrpSpPr>
                <p:cNvPr id="41" name="Groupe 40">
                  <a:extLst>
                    <a:ext uri="{FF2B5EF4-FFF2-40B4-BE49-F238E27FC236}">
                      <a16:creationId xmlns:a16="http://schemas.microsoft.com/office/drawing/2014/main" id="{2CF83217-2C19-4222-BD9E-9ED263549D67}"/>
                    </a:ext>
                  </a:extLst>
                </p:cNvPr>
                <p:cNvGrpSpPr/>
                <p:nvPr/>
              </p:nvGrpSpPr>
              <p:grpSpPr>
                <a:xfrm rot="14418631">
                  <a:off x="2221995" y="2918976"/>
                  <a:ext cx="595460" cy="508273"/>
                  <a:chOff x="1559356" y="3557904"/>
                  <a:chExt cx="595460" cy="508273"/>
                </a:xfrm>
              </p:grpSpPr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7620555D-6B71-4A31-A7CA-1231012C5293}"/>
                      </a:ext>
                    </a:extLst>
                  </p:cNvPr>
                  <p:cNvSpPr/>
                  <p:nvPr/>
                </p:nvSpPr>
                <p:spPr>
                  <a:xfrm rot="8839743">
                    <a:off x="1913783" y="3732204"/>
                    <a:ext cx="126161" cy="67052"/>
                  </a:xfrm>
                  <a:prstGeom prst="rect">
                    <a:avLst/>
                  </a:prstGeom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0F63E533-6D1B-4222-A730-758D7BD5E347}"/>
                      </a:ext>
                    </a:extLst>
                  </p:cNvPr>
                  <p:cNvSpPr/>
                  <p:nvPr/>
                </p:nvSpPr>
                <p:spPr>
                  <a:xfrm rot="8871451">
                    <a:off x="1862893" y="3628510"/>
                    <a:ext cx="126161" cy="65238"/>
                  </a:xfrm>
                  <a:prstGeom prst="rect">
                    <a:avLst/>
                  </a:prstGeom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43989C74-87B3-4E8A-851B-44A7B6F22520}"/>
                      </a:ext>
                    </a:extLst>
                  </p:cNvPr>
                  <p:cNvSpPr/>
                  <p:nvPr/>
                </p:nvSpPr>
                <p:spPr>
                  <a:xfrm rot="8871451">
                    <a:off x="1974398" y="3557904"/>
                    <a:ext cx="126161" cy="65238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1" name="Ellipse 50">
                    <a:extLst>
                      <a:ext uri="{FF2B5EF4-FFF2-40B4-BE49-F238E27FC236}">
                        <a16:creationId xmlns:a16="http://schemas.microsoft.com/office/drawing/2014/main" id="{2AE447E8-CC2D-4AC7-954D-65C388175ECC}"/>
                      </a:ext>
                    </a:extLst>
                  </p:cNvPr>
                  <p:cNvSpPr/>
                  <p:nvPr/>
                </p:nvSpPr>
                <p:spPr>
                  <a:xfrm>
                    <a:off x="1559356" y="3640827"/>
                    <a:ext cx="383127" cy="425350"/>
                  </a:xfrm>
                  <a:prstGeom prst="ellipse">
                    <a:avLst/>
                  </a:prstGeom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0E25A8F5-A178-40A1-BBED-90D61D9F9155}"/>
                      </a:ext>
                    </a:extLst>
                  </p:cNvPr>
                  <p:cNvSpPr/>
                  <p:nvPr/>
                </p:nvSpPr>
                <p:spPr>
                  <a:xfrm rot="8871451">
                    <a:off x="2028655" y="3659241"/>
                    <a:ext cx="126161" cy="65238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3EC32AF7-56C6-4550-8B3F-7A0A721ACC35}"/>
                    </a:ext>
                  </a:extLst>
                </p:cNvPr>
                <p:cNvSpPr/>
                <p:nvPr/>
              </p:nvSpPr>
              <p:spPr>
                <a:xfrm rot="8839743">
                  <a:off x="1722220" y="3173146"/>
                  <a:ext cx="126161" cy="67052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728F1352-8269-40B5-9A14-991DFDF60E2A}"/>
                    </a:ext>
                  </a:extLst>
                </p:cNvPr>
                <p:cNvSpPr/>
                <p:nvPr/>
              </p:nvSpPr>
              <p:spPr>
                <a:xfrm rot="8871451">
                  <a:off x="1671330" y="3069452"/>
                  <a:ext cx="126161" cy="65238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3C18B26B-7CF9-4E78-910A-1743308B2344}"/>
                    </a:ext>
                  </a:extLst>
                </p:cNvPr>
                <p:cNvSpPr/>
                <p:nvPr/>
              </p:nvSpPr>
              <p:spPr>
                <a:xfrm rot="8871451">
                  <a:off x="1837092" y="3100183"/>
                  <a:ext cx="126161" cy="65238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4A55A7F4-BC52-4553-B6CE-18A8193DA4B6}"/>
                    </a:ext>
                  </a:extLst>
                </p:cNvPr>
                <p:cNvSpPr/>
                <p:nvPr/>
              </p:nvSpPr>
              <p:spPr>
                <a:xfrm rot="8871451">
                  <a:off x="1782835" y="2998846"/>
                  <a:ext cx="126161" cy="65238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" name="Ellipse 45">
                  <a:extLst>
                    <a:ext uri="{FF2B5EF4-FFF2-40B4-BE49-F238E27FC236}">
                      <a16:creationId xmlns:a16="http://schemas.microsoft.com/office/drawing/2014/main" id="{84272E30-AA2C-4E44-AFDA-7B97951194B3}"/>
                    </a:ext>
                  </a:extLst>
                </p:cNvPr>
                <p:cNvSpPr/>
                <p:nvPr/>
              </p:nvSpPr>
              <p:spPr>
                <a:xfrm>
                  <a:off x="1872856" y="2733445"/>
                  <a:ext cx="383127" cy="4253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" name="Ellipse 46">
                  <a:extLst>
                    <a:ext uri="{FF2B5EF4-FFF2-40B4-BE49-F238E27FC236}">
                      <a16:creationId xmlns:a16="http://schemas.microsoft.com/office/drawing/2014/main" id="{5EBD9E82-2D27-485A-A810-A7963B4E3A1A}"/>
                    </a:ext>
                  </a:extLst>
                </p:cNvPr>
                <p:cNvSpPr/>
                <p:nvPr/>
              </p:nvSpPr>
              <p:spPr>
                <a:xfrm>
                  <a:off x="1367793" y="3081769"/>
                  <a:ext cx="383127" cy="42535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90906AD8-AA26-48CB-B9AF-E8F604A3075C}"/>
                  </a:ext>
                </a:extLst>
              </p:cNvPr>
              <p:cNvSpPr txBox="1"/>
              <p:nvPr/>
            </p:nvSpPr>
            <p:spPr>
              <a:xfrm>
                <a:off x="1825490" y="2742976"/>
                <a:ext cx="608162" cy="367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1600" dirty="0">
                    <a:solidFill>
                      <a:schemeClr val="bg1"/>
                    </a:solidFill>
                  </a:rPr>
                  <a:t>Ti</a:t>
                </a:r>
                <a:endParaRPr lang="en-GB" sz="16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62756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ème1" id="{2FEB1E4B-CD4A-49E2-BBDF-4B855CF8B4BB}" vid="{51FC29E5-DFF6-43C3-83EF-A1123A929FD6}"/>
    </a:ext>
  </a:extLst>
</a:theme>
</file>

<file path=ppt/theme/theme2.xml><?xml version="1.0" encoding="utf-8"?>
<a:theme xmlns:a="http://schemas.openxmlformats.org/drawingml/2006/main" name="1_Thème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601</TotalTime>
  <Words>390</Words>
  <Application>Microsoft Office PowerPoint</Application>
  <PresentationFormat>Affichage à l'écran (4:3)</PresentationFormat>
  <Paragraphs>123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</vt:lpstr>
      <vt:lpstr>Calibri</vt:lpstr>
      <vt:lpstr>Frutiger LT Std 45 Light</vt:lpstr>
      <vt:lpstr>Verdana</vt:lpstr>
      <vt:lpstr>Wingdings</vt:lpstr>
      <vt:lpstr>Thème1</vt:lpstr>
      <vt:lpstr>1_Thème1</vt:lpstr>
      <vt:lpstr>1_Conception personnalisée</vt:lpstr>
      <vt:lpstr>Présentation PowerPoint</vt:lpstr>
      <vt:lpstr>What is an engineered nanoparticle? </vt:lpstr>
      <vt:lpstr>Présentation PowerPoint</vt:lpstr>
      <vt:lpstr>What consequences for aquatic ecosystems?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Thank you for your attention !</vt:lpstr>
      <vt:lpstr>Présentation PowerPoint</vt:lpstr>
      <vt:lpstr>Présentation PowerPoint</vt:lpstr>
      <vt:lpstr>Nanoparticules métalliques</vt:lpstr>
    </vt:vector>
  </TitlesOfParts>
  <Company>UNamur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Mahaut BEGHIN</dc:creator>
  <cp:lastModifiedBy>Mahaut BEGHIN</cp:lastModifiedBy>
  <cp:revision>34</cp:revision>
  <dcterms:created xsi:type="dcterms:W3CDTF">2020-02-10T07:59:50Z</dcterms:created>
  <dcterms:modified xsi:type="dcterms:W3CDTF">2020-02-11T06:59:04Z</dcterms:modified>
</cp:coreProperties>
</file>