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4" r:id="rId5"/>
    <p:sldId id="258" r:id="rId6"/>
    <p:sldId id="265" r:id="rId7"/>
    <p:sldId id="259" r:id="rId8"/>
    <p:sldId id="266" r:id="rId9"/>
    <p:sldId id="260" r:id="rId10"/>
    <p:sldId id="267" r:id="rId11"/>
    <p:sldId id="268" r:id="rId12"/>
    <p:sldId id="261" r:id="rId13"/>
  </p:sldIdLst>
  <p:sldSz cx="12192000" cy="6858000"/>
  <p:notesSz cx="6858000" cy="9144000"/>
  <p:defaultTextStyle>
    <a:defPPr>
      <a:defRPr lang="en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4040"/>
    <a:srgbClr val="FFCC00"/>
    <a:srgbClr val="F4A970"/>
    <a:srgbClr val="F3C3A4"/>
    <a:srgbClr val="F1A1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67BBD-A896-493E-8C07-84F98D306F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6F568D-94BF-4543-A568-C2CE5CE897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704821-070E-4AE6-8D1C-E9337F2A3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EF783-6472-4DDA-AB70-B85DDA3E9277}" type="datetimeFigureOut">
              <a:rPr lang="en-BE" smtClean="0"/>
              <a:t>10/02/2020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6CA3B-36F3-4CD1-88CA-78B8E2BE3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9992CD-0512-47CD-8514-FD8264D03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6179-D095-42B0-91C4-89144594172D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809745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01B7E9-3B44-4F12-BAAA-9EB08A5AB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645963-1906-4BD7-8DFB-B705348833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0C3E3E-A0C4-4285-B0C1-3597C7C7F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EF783-6472-4DDA-AB70-B85DDA3E9277}" type="datetimeFigureOut">
              <a:rPr lang="en-BE" smtClean="0"/>
              <a:t>10/02/2020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96FCF1-0765-4250-92D0-7E972182E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8EB1E5-3B87-4E7D-9950-6997D8656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6179-D095-42B0-91C4-89144594172D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606902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FE8DEF9-1188-4257-85DB-C2BF7AD28C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3BC88D-EA03-41A1-B3BA-D3A9469C0F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41DBE-DFD3-4E3B-BFED-F22C94932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EF783-6472-4DDA-AB70-B85DDA3E9277}" type="datetimeFigureOut">
              <a:rPr lang="en-BE" smtClean="0"/>
              <a:t>10/02/2020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821390-429D-4FE1-A738-1A60CA1B2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B7B5C0-9839-49E1-9BF9-F333CC276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6179-D095-42B0-91C4-89144594172D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116410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FE00D-E21F-4C01-84A5-20C685FEB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1C51F9-532B-4002-84AB-298E106094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24B540-25DF-4359-BA75-A0ACA97DD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EF783-6472-4DDA-AB70-B85DDA3E9277}" type="datetimeFigureOut">
              <a:rPr lang="en-BE" smtClean="0"/>
              <a:t>10/02/2020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E4907B-257C-48B0-832D-A977A08BF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9C4F80-6DF1-4ABB-95F0-1A9FB45D0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6179-D095-42B0-91C4-89144594172D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56693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FE046-C320-4982-B6C8-ED664319F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1A07A6-22C0-4803-B3FD-CD64E04D4F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D35DA8-D40A-4FF8-B701-35B5C1D84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EF783-6472-4DDA-AB70-B85DDA3E9277}" type="datetimeFigureOut">
              <a:rPr lang="en-BE" smtClean="0"/>
              <a:t>10/02/2020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91B530-1A8E-42BB-BA97-E3C2ED124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7E6355-B012-4CDE-92C8-822295D64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6179-D095-42B0-91C4-89144594172D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463715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C252C-696A-413E-9D9A-9B91112A9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F8E2B0-5A3F-4A95-9037-321AC8B1F5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99CBEA-C3F7-4829-9266-5735B57A0F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DB2831-34D7-4495-8ED7-C725965B7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EF783-6472-4DDA-AB70-B85DDA3E9277}" type="datetimeFigureOut">
              <a:rPr lang="en-BE" smtClean="0"/>
              <a:t>10/02/2020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555DF4-D982-4880-B6CB-7F984C017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CBB5B6-2972-41DE-8AFD-90942562F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6179-D095-42B0-91C4-89144594172D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582827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EFFC2-14CF-4DA2-8D87-B43A62CFF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5085C0-ACC2-46BE-9791-8749C0B029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506335-48F0-4CC2-875C-E863B57721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11C77F-6227-44C1-994A-2B883CFBAE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E3F0CF-24E5-4E86-8ACE-C4421721FA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6F1C24-D84C-4DD1-8724-F096199A0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EF783-6472-4DDA-AB70-B85DDA3E9277}" type="datetimeFigureOut">
              <a:rPr lang="en-BE" smtClean="0"/>
              <a:t>10/02/2020</a:t>
            </a:fld>
            <a:endParaRPr lang="en-B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F356BE-46B4-46AF-A6A1-D37A08847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29E090-0FF9-4D5A-98CB-8ACE882CE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6179-D095-42B0-91C4-89144594172D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206327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8AF01-BC50-475B-87B2-9338A680D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A5D82F-CAC3-4858-BFEC-EB4D3069F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EF783-6472-4DDA-AB70-B85DDA3E9277}" type="datetimeFigureOut">
              <a:rPr lang="en-BE" smtClean="0"/>
              <a:t>10/02/2020</a:t>
            </a:fld>
            <a:endParaRPr lang="en-B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788918-79E6-41EC-99F2-DB3436CB2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9831E8-D31A-4EB6-8C62-EAD98D769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6179-D095-42B0-91C4-89144594172D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074620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04B59D2-948B-4C4F-A7AD-713A7BDBA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EF783-6472-4DDA-AB70-B85DDA3E9277}" type="datetimeFigureOut">
              <a:rPr lang="en-BE" smtClean="0"/>
              <a:t>10/02/2020</a:t>
            </a:fld>
            <a:endParaRPr lang="en-B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D54D1C-5FC4-42A4-8FA5-1C4B24566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525D0-A3A6-4B2F-BEED-A8B37AC78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6179-D095-42B0-91C4-89144594172D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4261484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27D9C-C160-4B36-A049-0B2F62CC4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6AE4D4-6A58-4AEB-8BA7-0185470EE6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D75C30-886A-4C85-A053-183CA87B78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16E77D-BE4F-45F4-A12E-06400D80F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EF783-6472-4DDA-AB70-B85DDA3E9277}" type="datetimeFigureOut">
              <a:rPr lang="en-BE" smtClean="0"/>
              <a:t>10/02/2020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CB920C-3071-41A9-BE56-B120DE293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71301C-DE78-4B50-B13D-7B83AEB82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6179-D095-42B0-91C4-89144594172D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538524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C5BF5-D8AD-4190-9388-0F1AED2D9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159E524-A45A-44C4-887D-B982825A75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8F7F43-4E13-491A-A78A-99678111B5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A22E0D-CC20-439E-9BC1-26DA49982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EF783-6472-4DDA-AB70-B85DDA3E9277}" type="datetimeFigureOut">
              <a:rPr lang="en-BE" smtClean="0"/>
              <a:t>10/02/2020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B60BBD-1C34-49F2-B486-27CD77EFC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BA228E-FF54-4E10-A76A-CAA591CCF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6179-D095-42B0-91C4-89144594172D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4264596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12E4B6-90D8-4C43-967F-81853CC51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14020D-EF7E-43BD-8B5B-C19D5745C9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398C37-8C55-45C3-AEE0-5F1CF40864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5EF783-6472-4DDA-AB70-B85DDA3E9277}" type="datetimeFigureOut">
              <a:rPr lang="en-BE" smtClean="0"/>
              <a:t>10/02/2020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BC6A9A-1196-4820-9173-A0CE4EE9C0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BD87F7-C62B-4850-A7E1-D6FC725F25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06179-D095-42B0-91C4-89144594172D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44304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5F75467-D5B3-4763-80A2-3D49774EC1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84" b="9002"/>
          <a:stretch/>
        </p:blipFill>
        <p:spPr>
          <a:xfrm>
            <a:off x="0" y="0"/>
            <a:ext cx="12192000" cy="6934200"/>
          </a:xfrm>
          <a:prstGeom prst="rect">
            <a:avLst/>
          </a:prstGeom>
        </p:spPr>
      </p:pic>
      <p:sp>
        <p:nvSpPr>
          <p:cNvPr id="4" name="Forme libre : forme 3">
            <a:extLst>
              <a:ext uri="{FF2B5EF4-FFF2-40B4-BE49-F238E27FC236}">
                <a16:creationId xmlns:a16="http://schemas.microsoft.com/office/drawing/2014/main" id="{D054E243-DA87-4134-9872-DB5DDBE28C8B}"/>
              </a:ext>
            </a:extLst>
          </p:cNvPr>
          <p:cNvSpPr/>
          <p:nvPr/>
        </p:nvSpPr>
        <p:spPr>
          <a:xfrm>
            <a:off x="564536" y="401638"/>
            <a:ext cx="11210513" cy="3027362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FFFFFF"/>
          </a:solidFill>
          <a:ln w="38100" cap="flat">
            <a:solidFill>
              <a:srgbClr val="404040"/>
            </a:solidFill>
            <a:prstDash val="solid"/>
            <a:miter/>
          </a:ln>
        </p:spPr>
        <p:txBody>
          <a:bodyPr vert="horz" wrap="none" lIns="154076" tIns="215999" rIns="154076" bIns="109078" anchor="ctr" anchorCtr="1" compatLnSpc="0">
            <a:no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BE" sz="3600" b="0" i="0" u="none" strike="noStrike" kern="1200" cap="none" spc="0" baseline="0" dirty="0">
                <a:solidFill>
                  <a:srgbClr val="000000"/>
                </a:solidFill>
                <a:uFillTx/>
                <a:latin typeface="Neue Haas Grotesk Text Pro Medi" pitchFamily="34"/>
                <a:ea typeface="Noto Sans CJK SC" pitchFamily="2"/>
                <a:cs typeface="Lohit Devanagari" pitchFamily="2"/>
              </a:rPr>
              <a:t>Insight </a:t>
            </a:r>
            <a:r>
              <a:rPr lang="fr-BE" sz="3600" b="0" i="0" u="none" strike="noStrike" kern="1200" cap="none" spc="0" baseline="0" dirty="0" err="1">
                <a:solidFill>
                  <a:srgbClr val="000000"/>
                </a:solidFill>
                <a:uFillTx/>
                <a:latin typeface="Neue Haas Grotesk Text Pro Medi" pitchFamily="34"/>
                <a:ea typeface="Noto Sans CJK SC" pitchFamily="2"/>
                <a:cs typeface="Lohit Devanagari" pitchFamily="2"/>
              </a:rPr>
              <a:t>into</a:t>
            </a:r>
            <a:r>
              <a:rPr lang="fr-BE" sz="3600" b="0" i="0" u="none" strike="noStrike" kern="1200" cap="none" spc="0" baseline="0" dirty="0">
                <a:solidFill>
                  <a:srgbClr val="000000"/>
                </a:solidFill>
                <a:uFillTx/>
                <a:latin typeface="Neue Haas Grotesk Text Pro Medi" pitchFamily="34"/>
                <a:ea typeface="Noto Sans CJK SC" pitchFamily="2"/>
                <a:cs typeface="Lohit Devanagari" pitchFamily="2"/>
              </a:rPr>
              <a:t> the </a:t>
            </a:r>
            <a:r>
              <a:rPr lang="fr-BE" sz="3600" b="0" i="0" u="none" strike="noStrike" kern="1200" cap="none" spc="0" baseline="0" dirty="0" err="1">
                <a:solidFill>
                  <a:srgbClr val="000000"/>
                </a:solidFill>
                <a:uFillTx/>
                <a:latin typeface="Neue Haas Grotesk Text Pro Medi" pitchFamily="34"/>
                <a:ea typeface="Noto Sans CJK SC" pitchFamily="2"/>
                <a:cs typeface="Lohit Devanagari" pitchFamily="2"/>
              </a:rPr>
              <a:t>complex</a:t>
            </a:r>
            <a:r>
              <a:rPr lang="fr-BE" sz="3600" b="0" i="0" u="none" strike="noStrike" kern="1200" cap="none" spc="0" baseline="0" dirty="0">
                <a:solidFill>
                  <a:srgbClr val="000000"/>
                </a:solidFill>
                <a:uFillTx/>
                <a:latin typeface="Neue Haas Grotesk Text Pro Medi" pitchFamily="34"/>
                <a:ea typeface="Noto Sans CJK SC" pitchFamily="2"/>
                <a:cs typeface="Lohit Devanagari" pitchFamily="2"/>
              </a:rPr>
              <a:t> </a:t>
            </a:r>
            <a:r>
              <a:rPr lang="fr-BE" sz="3600" b="0" i="0" u="none" strike="noStrike" kern="1200" cap="none" spc="0" baseline="0" dirty="0" err="1">
                <a:solidFill>
                  <a:srgbClr val="000000"/>
                </a:solidFill>
                <a:uFillTx/>
                <a:latin typeface="Neue Haas Grotesk Text Pro Medi" pitchFamily="34"/>
                <a:ea typeface="Noto Sans CJK SC" pitchFamily="2"/>
                <a:cs typeface="Lohit Devanagari" pitchFamily="2"/>
              </a:rPr>
              <a:t>sexuality</a:t>
            </a:r>
            <a:r>
              <a:rPr lang="fr-BE" sz="3600" b="0" i="0" u="none" strike="noStrike" kern="1200" cap="none" spc="0" baseline="0" dirty="0">
                <a:solidFill>
                  <a:srgbClr val="000000"/>
                </a:solidFill>
                <a:uFillTx/>
                <a:latin typeface="Neue Haas Grotesk Text Pro Medi" pitchFamily="34"/>
                <a:ea typeface="Noto Sans CJK SC" pitchFamily="2"/>
                <a:cs typeface="Lohit Devanagari" pitchFamily="2"/>
              </a:rPr>
              <a:t> of the </a:t>
            </a:r>
            <a:r>
              <a:rPr lang="fr-BE" sz="3600" b="0" i="0" u="none" strike="noStrike" kern="1200" cap="none" spc="0" baseline="0" dirty="0" err="1">
                <a:solidFill>
                  <a:srgbClr val="000000"/>
                </a:solidFill>
                <a:uFillTx/>
                <a:latin typeface="Neue Haas Grotesk Text Pro Medi" pitchFamily="34"/>
                <a:ea typeface="Noto Sans CJK SC" pitchFamily="2"/>
                <a:cs typeface="Lohit Devanagari" pitchFamily="2"/>
              </a:rPr>
              <a:t>only</a:t>
            </a:r>
            <a:endParaRPr lang="fr-BE" sz="3600" b="0" i="0" u="none" strike="noStrike" kern="1200" cap="none" spc="0" baseline="0" dirty="0">
              <a:solidFill>
                <a:srgbClr val="000000"/>
              </a:solidFill>
              <a:uFillTx/>
              <a:latin typeface="Neue Haas Grotesk Text Pro Medi" pitchFamily="34"/>
              <a:ea typeface="Noto Sans CJK SC" pitchFamily="2"/>
              <a:cs typeface="Lohit Devanagari" pitchFamily="2"/>
            </a:endParaRPr>
          </a:p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BE" sz="3600" b="0" i="0" u="none" strike="noStrike" kern="1200" cap="none" spc="0" baseline="0" dirty="0">
                <a:solidFill>
                  <a:srgbClr val="000000"/>
                </a:solidFill>
                <a:uFillTx/>
                <a:latin typeface="Neue Haas Grotesk Text Pro Medi" pitchFamily="34"/>
                <a:ea typeface="Noto Sans CJK SC" pitchFamily="2"/>
                <a:cs typeface="Lohit Devanagari" pitchFamily="2"/>
              </a:rPr>
              <a:t>self-</a:t>
            </a:r>
            <a:r>
              <a:rPr lang="fr-BE" sz="3600" b="0" i="0" u="none" strike="noStrike" kern="1200" cap="none" spc="0" baseline="0" dirty="0" err="1">
                <a:solidFill>
                  <a:srgbClr val="000000"/>
                </a:solidFill>
                <a:uFillTx/>
                <a:latin typeface="Neue Haas Grotesk Text Pro Medi" pitchFamily="34"/>
                <a:ea typeface="Noto Sans CJK SC" pitchFamily="2"/>
                <a:cs typeface="Lohit Devanagari" pitchFamily="2"/>
              </a:rPr>
              <a:t>fertilizing</a:t>
            </a:r>
            <a:r>
              <a:rPr lang="fr-BE" sz="3600" b="0" i="0" u="none" strike="noStrike" kern="1200" cap="none" spc="0" baseline="0" dirty="0">
                <a:solidFill>
                  <a:srgbClr val="000000"/>
                </a:solidFill>
                <a:uFillTx/>
                <a:latin typeface="Neue Haas Grotesk Text Pro Medi" pitchFamily="34"/>
                <a:ea typeface="Noto Sans CJK SC" pitchFamily="2"/>
                <a:cs typeface="Lohit Devanagari" pitchFamily="2"/>
              </a:rPr>
              <a:t> </a:t>
            </a:r>
            <a:r>
              <a:rPr lang="fr-BE" sz="3600" b="0" i="0" u="none" strike="noStrike" kern="1200" cap="none" spc="0" baseline="0" dirty="0" err="1">
                <a:solidFill>
                  <a:srgbClr val="000000"/>
                </a:solidFill>
                <a:uFillTx/>
                <a:latin typeface="Neue Haas Grotesk Text Pro Medi" pitchFamily="34"/>
                <a:ea typeface="Noto Sans CJK SC" pitchFamily="2"/>
                <a:cs typeface="Lohit Devanagari" pitchFamily="2"/>
              </a:rPr>
              <a:t>vertebrate</a:t>
            </a:r>
            <a:r>
              <a:rPr lang="fr-BE" sz="3600" b="0" i="0" u="none" strike="noStrike" kern="1200" cap="none" spc="0" baseline="0" dirty="0">
                <a:solidFill>
                  <a:srgbClr val="000000"/>
                </a:solidFill>
                <a:uFillTx/>
                <a:latin typeface="Neue Haas Grotesk Text Pro Medi" pitchFamily="34"/>
                <a:ea typeface="Noto Sans CJK SC" pitchFamily="2"/>
                <a:cs typeface="Lohit Devanagari" pitchFamily="2"/>
              </a:rPr>
              <a:t>, the mangrove </a:t>
            </a:r>
            <a:r>
              <a:rPr lang="fr-BE" sz="3600" b="0" i="0" u="none" strike="noStrike" kern="1200" cap="none" spc="0" baseline="0" dirty="0" err="1">
                <a:solidFill>
                  <a:srgbClr val="000000"/>
                </a:solidFill>
                <a:uFillTx/>
                <a:latin typeface="Neue Haas Grotesk Text Pro Medi" pitchFamily="34"/>
                <a:ea typeface="Noto Sans CJK SC" pitchFamily="2"/>
                <a:cs typeface="Lohit Devanagari" pitchFamily="2"/>
              </a:rPr>
              <a:t>rivulus</a:t>
            </a:r>
            <a:endParaRPr lang="fr-BE" sz="3600" b="0" i="0" u="none" strike="noStrike" kern="1200" cap="none" spc="0" baseline="0" dirty="0">
              <a:solidFill>
                <a:srgbClr val="000000"/>
              </a:solidFill>
              <a:uFillTx/>
              <a:latin typeface="Neue Haas Grotesk Text Pro Medi" pitchFamily="34"/>
              <a:ea typeface="Noto Sans CJK SC" pitchFamily="2"/>
              <a:cs typeface="Lohit Devanagari" pitchFamily="2"/>
            </a:endParaRPr>
          </a:p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BE" sz="2800" b="0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Noto Sans CJK SC" pitchFamily="2"/>
                <a:cs typeface="Lohit Devanagari" pitchFamily="2"/>
              </a:rPr>
              <a:t>Y. Blanco Alvarez</a:t>
            </a:r>
            <a:r>
              <a:rPr lang="fr-BE" sz="2800" b="0" i="0" u="none" strike="noStrike" kern="0" cap="none" spc="0" baseline="30000" dirty="0">
                <a:solidFill>
                  <a:srgbClr val="000000"/>
                </a:solidFill>
                <a:uFillTx/>
                <a:latin typeface="Liberation Sans" pitchFamily="18"/>
                <a:ea typeface="Noto Sans CJK SC" pitchFamily="2"/>
                <a:cs typeface="Lohit Devanagari" pitchFamily="2"/>
              </a:rPr>
              <a:t>*</a:t>
            </a:r>
            <a:r>
              <a:rPr lang="fr-BE" sz="2800" b="0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Noto Sans CJK SC" pitchFamily="2"/>
                <a:cs typeface="Lohit Devanagari" pitchFamily="2"/>
              </a:rPr>
              <a:t>, A. </a:t>
            </a:r>
            <a:r>
              <a:rPr lang="fr-BE" sz="2800" b="0" i="0" u="none" strike="noStrike" kern="1200" cap="none" spc="0" baseline="0" dirty="0" err="1">
                <a:solidFill>
                  <a:srgbClr val="000000"/>
                </a:solidFill>
                <a:uFillTx/>
                <a:latin typeface="Liberation Sans" pitchFamily="18"/>
                <a:ea typeface="Noto Sans CJK SC" pitchFamily="2"/>
                <a:cs typeface="Lohit Devanagari" pitchFamily="2"/>
              </a:rPr>
              <a:t>Fellous</a:t>
            </a:r>
            <a:r>
              <a:rPr lang="fr-BE" sz="2800" b="0" i="0" u="none" strike="noStrike" kern="0" cap="none" spc="0" baseline="30000" dirty="0">
                <a:solidFill>
                  <a:srgbClr val="000000"/>
                </a:solidFill>
                <a:uFillTx/>
                <a:latin typeface="Liberation Sans" pitchFamily="18"/>
                <a:ea typeface="Noto Sans CJK SC" pitchFamily="2"/>
                <a:cs typeface="Lohit Devanagari" pitchFamily="2"/>
              </a:rPr>
              <a:t>*</a:t>
            </a:r>
            <a:r>
              <a:rPr lang="fr-BE" sz="2800" b="0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Noto Sans CJK SC" pitchFamily="2"/>
                <a:cs typeface="Lohit Devanagari" pitchFamily="2"/>
              </a:rPr>
              <a:t>, R. </a:t>
            </a:r>
            <a:r>
              <a:rPr lang="fr-BE" sz="2800" b="0" i="0" u="none" strike="noStrike" kern="1200" cap="none" spc="0" baseline="0" dirty="0" err="1">
                <a:solidFill>
                  <a:srgbClr val="000000"/>
                </a:solidFill>
                <a:uFillTx/>
                <a:latin typeface="Liberation Sans" pitchFamily="18"/>
                <a:ea typeface="Noto Sans CJK SC" pitchFamily="2"/>
                <a:cs typeface="Lohit Devanagari" pitchFamily="2"/>
              </a:rPr>
              <a:t>Earley</a:t>
            </a:r>
            <a:r>
              <a:rPr lang="fr-BE" sz="2800" b="0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Noto Sans CJK SC" pitchFamily="2"/>
                <a:cs typeface="Lohit Devanagari" pitchFamily="2"/>
              </a:rPr>
              <a:t>**, F. Silvestre</a:t>
            </a:r>
            <a:r>
              <a:rPr lang="fr-BE" sz="2800" b="0" i="0" u="none" strike="noStrike" kern="0" cap="none" spc="0" baseline="30000" dirty="0">
                <a:solidFill>
                  <a:srgbClr val="000000"/>
                </a:solidFill>
                <a:uFillTx/>
                <a:latin typeface="Liberation Sans" pitchFamily="18"/>
                <a:ea typeface="Noto Sans CJK SC" pitchFamily="2"/>
                <a:cs typeface="Lohit Devanagari" pitchFamily="2"/>
              </a:rPr>
              <a:t>*</a:t>
            </a:r>
            <a:endParaRPr lang="fr-BE" sz="2800" b="0" i="0" u="none" strike="noStrike" kern="1200" cap="none" spc="0" baseline="30000" dirty="0">
              <a:solidFill>
                <a:srgbClr val="000000"/>
              </a:solidFill>
              <a:uFillTx/>
              <a:latin typeface="Liberation Sans" pitchFamily="18"/>
              <a:ea typeface="Noto Sans CJK SC" pitchFamily="2"/>
              <a:cs typeface="Lohit Devanagari" pitchFamily="2"/>
            </a:endParaRPr>
          </a:p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BE" b="0" i="0" u="none" strike="noStrike" kern="0" cap="none" spc="0" baseline="30000" dirty="0">
                <a:solidFill>
                  <a:srgbClr val="000000"/>
                </a:solidFill>
                <a:uFillTx/>
                <a:latin typeface="Liberation Sans" pitchFamily="18"/>
                <a:ea typeface="Noto Sans CJK SC" pitchFamily="2"/>
                <a:cs typeface="Lohit Devanagari" pitchFamily="2"/>
              </a:rPr>
              <a:t>*</a:t>
            </a:r>
            <a:r>
              <a:rPr lang="fr-BE" b="0" i="0" u="none" strike="noStrike" kern="1200" cap="none" spc="0" baseline="30000" dirty="0">
                <a:solidFill>
                  <a:srgbClr val="000000"/>
                </a:solidFill>
                <a:uFillTx/>
                <a:latin typeface="Liberation Sans" pitchFamily="18"/>
                <a:ea typeface="Noto Sans CJK SC" pitchFamily="2"/>
                <a:cs typeface="Lohit Devanagari" pitchFamily="2"/>
              </a:rPr>
              <a:t> </a:t>
            </a:r>
            <a:r>
              <a:rPr lang="fr-BE" b="0" i="0" u="none" strike="noStrike" kern="1200" cap="none" spc="0" baseline="30000" dirty="0" err="1">
                <a:solidFill>
                  <a:srgbClr val="000000"/>
                </a:solidFill>
                <a:uFillTx/>
                <a:latin typeface="Liberation Sans" pitchFamily="18"/>
                <a:ea typeface="Noto Sans CJK SC" pitchFamily="2"/>
                <a:cs typeface="Lohit Devanagari" pitchFamily="2"/>
              </a:rPr>
              <a:t>Laboratory</a:t>
            </a:r>
            <a:r>
              <a:rPr lang="fr-BE" b="0" i="0" u="none" strike="noStrike" kern="1200" cap="none" spc="0" baseline="30000" dirty="0">
                <a:solidFill>
                  <a:srgbClr val="000000"/>
                </a:solidFill>
                <a:uFillTx/>
                <a:latin typeface="Liberation Sans" pitchFamily="18"/>
                <a:ea typeface="Noto Sans CJK SC" pitchFamily="2"/>
                <a:cs typeface="Lohit Devanagari" pitchFamily="2"/>
              </a:rPr>
              <a:t> of </a:t>
            </a:r>
            <a:r>
              <a:rPr lang="fr-BE" b="0" i="0" u="none" strike="noStrike" kern="1200" cap="none" spc="0" baseline="30000" dirty="0" err="1">
                <a:solidFill>
                  <a:srgbClr val="000000"/>
                </a:solidFill>
                <a:uFillTx/>
                <a:latin typeface="Liberation Sans" pitchFamily="18"/>
                <a:ea typeface="Noto Sans CJK SC" pitchFamily="2"/>
                <a:cs typeface="Lohit Devanagari" pitchFamily="2"/>
              </a:rPr>
              <a:t>Evolutionary</a:t>
            </a:r>
            <a:r>
              <a:rPr lang="fr-BE" b="0" i="0" u="none" strike="noStrike" kern="1200" cap="none" spc="0" baseline="30000" dirty="0">
                <a:solidFill>
                  <a:srgbClr val="000000"/>
                </a:solidFill>
                <a:uFillTx/>
                <a:latin typeface="Liberation Sans" pitchFamily="18"/>
                <a:ea typeface="Noto Sans CJK SC" pitchFamily="2"/>
                <a:cs typeface="Lohit Devanagari" pitchFamily="2"/>
              </a:rPr>
              <a:t> and Adaptive </a:t>
            </a:r>
            <a:r>
              <a:rPr lang="fr-BE" b="0" i="0" u="none" strike="noStrike" kern="1200" cap="none" spc="0" baseline="30000" dirty="0" err="1">
                <a:solidFill>
                  <a:srgbClr val="000000"/>
                </a:solidFill>
                <a:uFillTx/>
                <a:latin typeface="Liberation Sans" pitchFamily="18"/>
                <a:ea typeface="Noto Sans CJK SC" pitchFamily="2"/>
                <a:cs typeface="Lohit Devanagari" pitchFamily="2"/>
              </a:rPr>
              <a:t>Physiology</a:t>
            </a:r>
            <a:r>
              <a:rPr lang="fr-BE" b="0" i="0" u="none" strike="noStrike" kern="1200" cap="none" spc="0" baseline="30000" dirty="0">
                <a:solidFill>
                  <a:srgbClr val="000000"/>
                </a:solidFill>
                <a:uFillTx/>
                <a:latin typeface="Liberation Sans" pitchFamily="18"/>
                <a:ea typeface="Noto Sans CJK SC" pitchFamily="2"/>
                <a:cs typeface="Lohit Devanagari" pitchFamily="2"/>
              </a:rPr>
              <a:t>, </a:t>
            </a:r>
            <a:r>
              <a:rPr lang="fr-BE" b="0" i="0" u="none" strike="noStrike" kern="1200" cap="none" spc="0" baseline="30000" dirty="0" err="1">
                <a:solidFill>
                  <a:srgbClr val="000000"/>
                </a:solidFill>
                <a:uFillTx/>
                <a:latin typeface="Liberation Sans" pitchFamily="18"/>
                <a:ea typeface="Noto Sans CJK SC" pitchFamily="2"/>
                <a:cs typeface="Lohit Devanagari" pitchFamily="2"/>
              </a:rPr>
              <a:t>University</a:t>
            </a:r>
            <a:r>
              <a:rPr lang="fr-BE" b="0" i="0" u="none" strike="noStrike" kern="1200" cap="none" spc="0" baseline="30000" dirty="0">
                <a:solidFill>
                  <a:srgbClr val="000000"/>
                </a:solidFill>
                <a:uFillTx/>
                <a:latin typeface="Liberation Sans" pitchFamily="18"/>
                <a:ea typeface="Noto Sans CJK SC" pitchFamily="2"/>
                <a:cs typeface="Lohit Devanagari" pitchFamily="2"/>
              </a:rPr>
              <a:t> of Namur, </a:t>
            </a:r>
            <a:r>
              <a:rPr lang="fr-BE" b="0" i="0" u="none" strike="noStrike" kern="1200" cap="none" spc="0" baseline="30000" dirty="0" err="1">
                <a:solidFill>
                  <a:srgbClr val="000000"/>
                </a:solidFill>
                <a:uFillTx/>
                <a:latin typeface="Liberation Sans" pitchFamily="18"/>
                <a:ea typeface="Noto Sans CJK SC" pitchFamily="2"/>
                <a:cs typeface="Lohit Devanagari" pitchFamily="2"/>
              </a:rPr>
              <a:t>Belgium</a:t>
            </a:r>
            <a:endParaRPr lang="fr-BE" b="0" i="0" u="none" strike="noStrike" kern="1200" cap="none" spc="0" baseline="30000" dirty="0">
              <a:solidFill>
                <a:srgbClr val="000000"/>
              </a:solidFill>
              <a:uFillTx/>
              <a:latin typeface="Liberation Sans" pitchFamily="18"/>
              <a:ea typeface="Noto Sans CJK SC" pitchFamily="2"/>
              <a:cs typeface="Lohit Devanagari" pitchFamily="2"/>
            </a:endParaRPr>
          </a:p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BE" b="0" i="0" u="none" strike="noStrike" kern="0" cap="none" spc="0" baseline="30000" dirty="0">
                <a:solidFill>
                  <a:srgbClr val="000000"/>
                </a:solidFill>
                <a:uFillTx/>
                <a:latin typeface="Liberation Sans" pitchFamily="18"/>
                <a:ea typeface="Noto Sans CJK SC" pitchFamily="2"/>
                <a:cs typeface="Lohit Devanagari" pitchFamily="2"/>
              </a:rPr>
              <a:t>**</a:t>
            </a:r>
            <a:r>
              <a:rPr lang="fr-BE" b="0" i="0" u="none" strike="noStrike" kern="1200" cap="none" spc="0" baseline="30000" dirty="0">
                <a:solidFill>
                  <a:srgbClr val="000000"/>
                </a:solidFill>
                <a:uFillTx/>
                <a:latin typeface="Liberation Sans" pitchFamily="18"/>
                <a:ea typeface="Noto Sans CJK SC" pitchFamily="2"/>
                <a:cs typeface="Lohit Devanagari" pitchFamily="2"/>
              </a:rPr>
              <a:t> </a:t>
            </a:r>
            <a:r>
              <a:rPr lang="fr-BE" b="0" i="0" u="none" strike="noStrike" kern="1200" cap="none" spc="0" baseline="30000" dirty="0" err="1">
                <a:solidFill>
                  <a:srgbClr val="000000"/>
                </a:solidFill>
                <a:uFillTx/>
                <a:latin typeface="Liberation Sans" pitchFamily="18"/>
                <a:ea typeface="Noto Sans CJK SC" pitchFamily="2"/>
                <a:cs typeface="Lohit Devanagari" pitchFamily="2"/>
              </a:rPr>
              <a:t>Department</a:t>
            </a:r>
            <a:r>
              <a:rPr lang="fr-BE" b="0" i="0" u="none" strike="noStrike" kern="1200" cap="none" spc="0" baseline="30000" dirty="0">
                <a:solidFill>
                  <a:srgbClr val="000000"/>
                </a:solidFill>
                <a:uFillTx/>
                <a:latin typeface="Liberation Sans" pitchFamily="18"/>
                <a:ea typeface="Noto Sans CJK SC" pitchFamily="2"/>
                <a:cs typeface="Lohit Devanagari" pitchFamily="2"/>
              </a:rPr>
              <a:t> of </a:t>
            </a:r>
            <a:r>
              <a:rPr lang="fr-BE" b="0" i="0" u="none" strike="noStrike" kern="1200" cap="none" spc="0" baseline="30000" dirty="0" err="1">
                <a:solidFill>
                  <a:srgbClr val="000000"/>
                </a:solidFill>
                <a:uFillTx/>
                <a:latin typeface="Liberation Sans" pitchFamily="18"/>
                <a:ea typeface="Noto Sans CJK SC" pitchFamily="2"/>
                <a:cs typeface="Lohit Devanagari" pitchFamily="2"/>
              </a:rPr>
              <a:t>Biological</a:t>
            </a:r>
            <a:r>
              <a:rPr lang="fr-BE" b="0" i="0" u="none" strike="noStrike" kern="1200" cap="none" spc="0" baseline="30000" dirty="0">
                <a:solidFill>
                  <a:srgbClr val="000000"/>
                </a:solidFill>
                <a:uFillTx/>
                <a:latin typeface="Liberation Sans" pitchFamily="18"/>
                <a:ea typeface="Noto Sans CJK SC" pitchFamily="2"/>
                <a:cs typeface="Lohit Devanagari" pitchFamily="2"/>
              </a:rPr>
              <a:t> Sciences, </a:t>
            </a:r>
            <a:r>
              <a:rPr lang="fr-BE" b="0" i="0" u="none" strike="noStrike" kern="1200" cap="none" spc="0" baseline="30000" dirty="0" err="1">
                <a:solidFill>
                  <a:srgbClr val="000000"/>
                </a:solidFill>
                <a:uFillTx/>
                <a:latin typeface="Liberation Sans" pitchFamily="18"/>
                <a:ea typeface="Noto Sans CJK SC" pitchFamily="2"/>
                <a:cs typeface="Lohit Devanagari" pitchFamily="2"/>
              </a:rPr>
              <a:t>University</a:t>
            </a:r>
            <a:r>
              <a:rPr lang="fr-BE" b="0" i="0" u="none" strike="noStrike" kern="1200" cap="none" spc="0" baseline="30000" dirty="0">
                <a:solidFill>
                  <a:srgbClr val="000000"/>
                </a:solidFill>
                <a:uFillTx/>
                <a:latin typeface="Liberation Sans" pitchFamily="18"/>
                <a:ea typeface="Noto Sans CJK SC" pitchFamily="2"/>
                <a:cs typeface="Lohit Devanagari" pitchFamily="2"/>
              </a:rPr>
              <a:t> of Alabama, USA</a:t>
            </a:r>
          </a:p>
        </p:txBody>
      </p:sp>
    </p:spTree>
    <p:extLst>
      <p:ext uri="{BB962C8B-B14F-4D97-AF65-F5344CB8AC3E}">
        <p14:creationId xmlns:p14="http://schemas.microsoft.com/office/powerpoint/2010/main" val="16977447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C91B4BC-4C01-4E1E-9F71-CC4B8D97F98C}"/>
              </a:ext>
            </a:extLst>
          </p:cNvPr>
          <p:cNvSpPr/>
          <p:nvPr/>
        </p:nvSpPr>
        <p:spPr>
          <a:xfrm>
            <a:off x="168519" y="183096"/>
            <a:ext cx="11590801" cy="1507592"/>
          </a:xfrm>
          <a:prstGeom prst="rect">
            <a:avLst/>
          </a:prstGeom>
          <a:solidFill>
            <a:srgbClr val="4040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A131EB-4B40-4B06-9249-8297A8E38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680" y="274110"/>
            <a:ext cx="10515600" cy="1325563"/>
          </a:xfrm>
        </p:spPr>
        <p:txBody>
          <a:bodyPr/>
          <a:lstStyle/>
          <a:p>
            <a:r>
              <a:rPr lang="fr-BE" b="1" dirty="0" err="1">
                <a:solidFill>
                  <a:schemeClr val="bg1"/>
                </a:solidFill>
              </a:rPr>
              <a:t>Experimental</a:t>
            </a:r>
            <a:r>
              <a:rPr lang="fr-BE" b="1" dirty="0">
                <a:solidFill>
                  <a:schemeClr val="bg1"/>
                </a:solidFill>
              </a:rPr>
              <a:t> design</a:t>
            </a:r>
            <a:endParaRPr lang="en-BE" b="1" dirty="0">
              <a:solidFill>
                <a:schemeClr val="bg1"/>
              </a:solidFill>
            </a:endParaRPr>
          </a:p>
        </p:txBody>
      </p:sp>
      <p:pic>
        <p:nvPicPr>
          <p:cNvPr id="4" name="Image3">
            <a:extLst>
              <a:ext uri="{FF2B5EF4-FFF2-40B4-BE49-F238E27FC236}">
                <a16:creationId xmlns:a16="http://schemas.microsoft.com/office/drawing/2014/main" id="{45051CD0-86BA-4FE2-A2E7-278F0E5FEC2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77" t="1504" r="750" b="1233"/>
          <a:stretch>
            <a:fillRect/>
          </a:stretch>
        </p:blipFill>
        <p:spPr>
          <a:xfrm>
            <a:off x="1872869" y="1953928"/>
            <a:ext cx="8191410" cy="4720976"/>
          </a:xfrm>
          <a:prstGeom prst="rect">
            <a:avLst/>
          </a:prstGeom>
          <a:noFill/>
          <a:ln w="76196" cap="flat">
            <a:noFill/>
            <a:prstDash val="solid"/>
            <a:miter/>
          </a:ln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E9FE70D-D190-472F-AFD7-D02648AEAE7B}"/>
              </a:ext>
            </a:extLst>
          </p:cNvPr>
          <p:cNvCxnSpPr>
            <a:cxnSpLocks/>
          </p:cNvCxnSpPr>
          <p:nvPr/>
        </p:nvCxnSpPr>
        <p:spPr>
          <a:xfrm>
            <a:off x="5486400" y="421936"/>
            <a:ext cx="0" cy="117985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71A9940F-8553-46A4-9307-392F5E30FD45}"/>
              </a:ext>
            </a:extLst>
          </p:cNvPr>
          <p:cNvSpPr txBox="1"/>
          <p:nvPr/>
        </p:nvSpPr>
        <p:spPr>
          <a:xfrm>
            <a:off x="5949270" y="298450"/>
            <a:ext cx="607421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fr-BE" sz="2800" dirty="0">
                <a:solidFill>
                  <a:schemeClr val="bg1"/>
                </a:solidFill>
              </a:rPr>
              <a:t>Knockout of dmrt1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fr-BE" sz="2800" dirty="0">
                <a:solidFill>
                  <a:schemeClr val="bg1"/>
                </a:solidFill>
              </a:rPr>
              <a:t>Incubation at </a:t>
            </a:r>
            <a:r>
              <a:rPr lang="fr-BE" sz="2800" dirty="0" err="1">
                <a:solidFill>
                  <a:schemeClr val="bg1"/>
                </a:solidFill>
              </a:rPr>
              <a:t>low</a:t>
            </a:r>
            <a:r>
              <a:rPr lang="fr-BE" sz="2800" dirty="0">
                <a:solidFill>
                  <a:schemeClr val="bg1"/>
                </a:solidFill>
              </a:rPr>
              <a:t> or high </a:t>
            </a:r>
            <a:r>
              <a:rPr lang="fr-BE" sz="2800" dirty="0" err="1">
                <a:solidFill>
                  <a:schemeClr val="bg1"/>
                </a:solidFill>
              </a:rPr>
              <a:t>temperature</a:t>
            </a:r>
            <a:endParaRPr lang="en-BE" sz="2800" dirty="0">
              <a:solidFill>
                <a:schemeClr val="bg1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3C65B37-2F6B-4CAB-836D-9E738D5EEFC7}"/>
              </a:ext>
            </a:extLst>
          </p:cNvPr>
          <p:cNvSpPr/>
          <p:nvPr/>
        </p:nvSpPr>
        <p:spPr>
          <a:xfrm>
            <a:off x="3262963" y="1953928"/>
            <a:ext cx="1087655" cy="1507592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496650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C91B4BC-4C01-4E1E-9F71-CC4B8D97F98C}"/>
              </a:ext>
            </a:extLst>
          </p:cNvPr>
          <p:cNvSpPr/>
          <p:nvPr/>
        </p:nvSpPr>
        <p:spPr>
          <a:xfrm>
            <a:off x="168519" y="183096"/>
            <a:ext cx="11590801" cy="1507592"/>
          </a:xfrm>
          <a:prstGeom prst="rect">
            <a:avLst/>
          </a:prstGeom>
          <a:solidFill>
            <a:srgbClr val="4040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A131EB-4B40-4B06-9249-8297A8E38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680" y="274110"/>
            <a:ext cx="10515600" cy="1325563"/>
          </a:xfrm>
        </p:spPr>
        <p:txBody>
          <a:bodyPr/>
          <a:lstStyle/>
          <a:p>
            <a:r>
              <a:rPr lang="fr-BE" b="1" dirty="0" err="1">
                <a:solidFill>
                  <a:schemeClr val="bg1"/>
                </a:solidFill>
              </a:rPr>
              <a:t>Experimental</a:t>
            </a:r>
            <a:r>
              <a:rPr lang="fr-BE" b="1" dirty="0">
                <a:solidFill>
                  <a:schemeClr val="bg1"/>
                </a:solidFill>
              </a:rPr>
              <a:t> design</a:t>
            </a:r>
            <a:endParaRPr lang="en-BE" b="1" dirty="0">
              <a:solidFill>
                <a:schemeClr val="bg1"/>
              </a:solidFill>
            </a:endParaRPr>
          </a:p>
        </p:txBody>
      </p:sp>
      <p:pic>
        <p:nvPicPr>
          <p:cNvPr id="4" name="Image3">
            <a:extLst>
              <a:ext uri="{FF2B5EF4-FFF2-40B4-BE49-F238E27FC236}">
                <a16:creationId xmlns:a16="http://schemas.microsoft.com/office/drawing/2014/main" id="{45051CD0-86BA-4FE2-A2E7-278F0E5FEC2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77" t="1504" r="750" b="1233"/>
          <a:stretch>
            <a:fillRect/>
          </a:stretch>
        </p:blipFill>
        <p:spPr>
          <a:xfrm>
            <a:off x="1872869" y="1953928"/>
            <a:ext cx="8191410" cy="4720976"/>
          </a:xfrm>
          <a:prstGeom prst="rect">
            <a:avLst/>
          </a:prstGeom>
          <a:noFill/>
          <a:ln w="76196" cap="flat">
            <a:noFill/>
            <a:prstDash val="solid"/>
            <a:miter/>
          </a:ln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E9FE70D-D190-472F-AFD7-D02648AEAE7B}"/>
              </a:ext>
            </a:extLst>
          </p:cNvPr>
          <p:cNvCxnSpPr>
            <a:cxnSpLocks/>
          </p:cNvCxnSpPr>
          <p:nvPr/>
        </p:nvCxnSpPr>
        <p:spPr>
          <a:xfrm>
            <a:off x="5486400" y="421936"/>
            <a:ext cx="0" cy="117985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71A9940F-8553-46A4-9307-392F5E30FD45}"/>
              </a:ext>
            </a:extLst>
          </p:cNvPr>
          <p:cNvSpPr txBox="1"/>
          <p:nvPr/>
        </p:nvSpPr>
        <p:spPr>
          <a:xfrm>
            <a:off x="5949270" y="298450"/>
            <a:ext cx="607421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fr-BE" sz="2800" dirty="0">
                <a:solidFill>
                  <a:schemeClr val="bg1"/>
                </a:solidFill>
              </a:rPr>
              <a:t>Knockout of </a:t>
            </a:r>
            <a:r>
              <a:rPr lang="fr-BE" sz="2800" i="1" dirty="0">
                <a:solidFill>
                  <a:schemeClr val="bg1"/>
                </a:solidFill>
              </a:rPr>
              <a:t>dmrt1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fr-BE" sz="2800" dirty="0">
                <a:solidFill>
                  <a:schemeClr val="bg1"/>
                </a:solidFill>
              </a:rPr>
              <a:t>Incubation at </a:t>
            </a:r>
            <a:r>
              <a:rPr lang="fr-BE" sz="2800" dirty="0" err="1">
                <a:solidFill>
                  <a:schemeClr val="bg1"/>
                </a:solidFill>
              </a:rPr>
              <a:t>low</a:t>
            </a:r>
            <a:r>
              <a:rPr lang="fr-BE" sz="2800" dirty="0">
                <a:solidFill>
                  <a:schemeClr val="bg1"/>
                </a:solidFill>
              </a:rPr>
              <a:t> or high </a:t>
            </a:r>
            <a:r>
              <a:rPr lang="fr-BE" sz="2800" dirty="0" err="1">
                <a:solidFill>
                  <a:schemeClr val="bg1"/>
                </a:solidFill>
              </a:rPr>
              <a:t>temperature</a:t>
            </a:r>
            <a:endParaRPr lang="en-BE" sz="2800" dirty="0">
              <a:solidFill>
                <a:schemeClr val="bg1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4FCF8CA-F7D8-4B78-A305-0310A0B8CDCA}"/>
              </a:ext>
            </a:extLst>
          </p:cNvPr>
          <p:cNvSpPr/>
          <p:nvPr/>
        </p:nvSpPr>
        <p:spPr>
          <a:xfrm>
            <a:off x="3378465" y="3429000"/>
            <a:ext cx="827773" cy="642486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E79C3FB-A428-489C-8AEF-AAB60E6ECB22}"/>
              </a:ext>
            </a:extLst>
          </p:cNvPr>
          <p:cNvSpPr/>
          <p:nvPr/>
        </p:nvSpPr>
        <p:spPr>
          <a:xfrm>
            <a:off x="5325977" y="3429000"/>
            <a:ext cx="827773" cy="642486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01CB8B3-6D2C-4A16-B52E-B6BCBFE567A4}"/>
              </a:ext>
            </a:extLst>
          </p:cNvPr>
          <p:cNvSpPr/>
          <p:nvPr/>
        </p:nvSpPr>
        <p:spPr>
          <a:xfrm>
            <a:off x="8237619" y="3429000"/>
            <a:ext cx="827773" cy="642486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9637471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5E518-FE00-4CA3-AE00-0E42B905A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Questions</a:t>
            </a:r>
            <a:endParaRPr lang="en-BE" dirty="0"/>
          </a:p>
        </p:txBody>
      </p:sp>
      <p:pic>
        <p:nvPicPr>
          <p:cNvPr id="5" name="Content Placeholder 4" descr="A close up of a fish&#10;&#10;Description automatically generated">
            <a:extLst>
              <a:ext uri="{FF2B5EF4-FFF2-40B4-BE49-F238E27FC236}">
                <a16:creationId xmlns:a16="http://schemas.microsoft.com/office/drawing/2014/main" id="{68EF03F7-FE17-4D9E-9888-CF1357C64E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4" b="25645"/>
          <a:stretch/>
        </p:blipFill>
        <p:spPr>
          <a:xfrm>
            <a:off x="0" y="0"/>
            <a:ext cx="12192000" cy="6858000"/>
          </a:xfrm>
        </p:spPr>
      </p:pic>
      <p:sp>
        <p:nvSpPr>
          <p:cNvPr id="6" name="Forme libre : forme 3">
            <a:extLst>
              <a:ext uri="{FF2B5EF4-FFF2-40B4-BE49-F238E27FC236}">
                <a16:creationId xmlns:a16="http://schemas.microsoft.com/office/drawing/2014/main" id="{2DE0BC8D-0FEC-4A42-ADA5-F8D47195CAC7}"/>
              </a:ext>
            </a:extLst>
          </p:cNvPr>
          <p:cNvSpPr/>
          <p:nvPr/>
        </p:nvSpPr>
        <p:spPr>
          <a:xfrm>
            <a:off x="7168672" y="875900"/>
            <a:ext cx="4604228" cy="1099686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FFFFFF"/>
          </a:solidFill>
          <a:ln w="38100" cap="flat">
            <a:solidFill>
              <a:srgbClr val="404040"/>
            </a:solidFill>
            <a:prstDash val="solid"/>
            <a:miter/>
          </a:ln>
        </p:spPr>
        <p:txBody>
          <a:bodyPr vert="horz" wrap="none" lIns="154076" tIns="215999" rIns="154076" bIns="109078" anchor="ctr" anchorCtr="1" compatLnSpc="0">
            <a:no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BE" sz="3600" b="0" i="0" u="none" strike="noStrike" kern="1200" cap="none" spc="0" baseline="0" dirty="0" err="1">
                <a:solidFill>
                  <a:srgbClr val="000000"/>
                </a:solidFill>
                <a:uFillTx/>
                <a:latin typeface="Neue Haas Grotesk Text Pro Medi" pitchFamily="34"/>
                <a:ea typeface="Noto Sans CJK SC" pitchFamily="2"/>
                <a:cs typeface="Lohit Devanagari" pitchFamily="2"/>
              </a:rPr>
              <a:t>Any</a:t>
            </a:r>
            <a:r>
              <a:rPr lang="fr-BE" sz="3600" b="0" i="0" u="none" strike="noStrike" kern="1200" cap="none" spc="0" baseline="0" dirty="0">
                <a:solidFill>
                  <a:srgbClr val="000000"/>
                </a:solidFill>
                <a:uFillTx/>
                <a:latin typeface="Neue Haas Grotesk Text Pro Medi" pitchFamily="34"/>
                <a:ea typeface="Noto Sans CJK SC" pitchFamily="2"/>
                <a:cs typeface="Lohit Devanagari" pitchFamily="2"/>
              </a:rPr>
              <a:t> questions ?</a:t>
            </a:r>
          </a:p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BE" sz="1000" b="0" i="0" u="none" strike="noStrike" kern="1200" cap="none" spc="0" baseline="0" dirty="0">
              <a:solidFill>
                <a:srgbClr val="000000"/>
              </a:solidFill>
              <a:uFillTx/>
              <a:latin typeface="Neue Haas Grotesk Text Pro Medi" pitchFamily="34"/>
              <a:ea typeface="Noto Sans CJK SC" pitchFamily="2"/>
              <a:cs typeface="Lohit Devanagari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575518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752F226-E4B4-4038-80A3-BF4B1B10B316}"/>
              </a:ext>
            </a:extLst>
          </p:cNvPr>
          <p:cNvSpPr/>
          <p:nvPr/>
        </p:nvSpPr>
        <p:spPr>
          <a:xfrm>
            <a:off x="4654295" y="3429000"/>
            <a:ext cx="7217085" cy="3107266"/>
          </a:xfrm>
          <a:prstGeom prst="rect">
            <a:avLst/>
          </a:prstGeom>
          <a:solidFill>
            <a:srgbClr val="4040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383B190-6BFB-422F-B667-06B7B25F0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708357" y="3509963"/>
            <a:ext cx="7092215" cy="2967839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09B33A-0147-4E18-B141-B59282AB9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1821" y="3812954"/>
            <a:ext cx="6465287" cy="15160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K. </a:t>
            </a:r>
            <a:r>
              <a:rPr lang="en-US" sz="48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marmoratus</a:t>
            </a:r>
            <a:r>
              <a:rPr lang="en-US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in the wild</a:t>
            </a:r>
          </a:p>
        </p:txBody>
      </p:sp>
      <p:pic>
        <p:nvPicPr>
          <p:cNvPr id="5" name="Content Placeholder 4" descr="A close up of a tree surrounded by water&#10;&#10;Description automatically generated">
            <a:extLst>
              <a:ext uri="{FF2B5EF4-FFF2-40B4-BE49-F238E27FC236}">
                <a16:creationId xmlns:a16="http://schemas.microsoft.com/office/drawing/2014/main" id="{DA65CDD1-2A4F-4228-9A3C-64130738CC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2" r="2" b="33487"/>
          <a:stretch/>
        </p:blipFill>
        <p:spPr>
          <a:xfrm>
            <a:off x="4654296" y="299363"/>
            <a:ext cx="7217085" cy="3008188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D28E597-4AF8-4D69-A9AB-A1EDC6156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38287" y="5443086"/>
            <a:ext cx="64008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95892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05271CF-988C-45DC-AFC9-629C1A578CC9}"/>
              </a:ext>
            </a:extLst>
          </p:cNvPr>
          <p:cNvSpPr/>
          <p:nvPr/>
        </p:nvSpPr>
        <p:spPr>
          <a:xfrm>
            <a:off x="4654295" y="3429000"/>
            <a:ext cx="7217085" cy="3107266"/>
          </a:xfrm>
          <a:prstGeom prst="rect">
            <a:avLst/>
          </a:prstGeom>
          <a:solidFill>
            <a:srgbClr val="4040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383B190-6BFB-422F-B667-06B7B25F0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708357" y="3509963"/>
            <a:ext cx="7092215" cy="2967839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 close up of a tree&#10;&#10;Description automatically generated">
            <a:extLst>
              <a:ext uri="{FF2B5EF4-FFF2-40B4-BE49-F238E27FC236}">
                <a16:creationId xmlns:a16="http://schemas.microsoft.com/office/drawing/2014/main" id="{00BBB578-214D-43FB-8C3A-D5A164450E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0" r="16360"/>
          <a:stretch/>
        </p:blipFill>
        <p:spPr>
          <a:xfrm>
            <a:off x="317635" y="299363"/>
            <a:ext cx="4160452" cy="3049204"/>
          </a:xfrm>
          <a:prstGeom prst="rect">
            <a:avLst/>
          </a:prstGeom>
        </p:spPr>
      </p:pic>
      <p:pic>
        <p:nvPicPr>
          <p:cNvPr id="5" name="Content Placeholder 4" descr="A close up of a tree surrounded by water&#10;&#10;Description automatically generated">
            <a:extLst>
              <a:ext uri="{FF2B5EF4-FFF2-40B4-BE49-F238E27FC236}">
                <a16:creationId xmlns:a16="http://schemas.microsoft.com/office/drawing/2014/main" id="{DA65CDD1-2A4F-4228-9A3C-64130738CCC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2" r="2" b="33487"/>
          <a:stretch/>
        </p:blipFill>
        <p:spPr>
          <a:xfrm>
            <a:off x="4654296" y="299363"/>
            <a:ext cx="7217085" cy="3008188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D28E597-4AF8-4D69-A9AB-A1EDC6156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38287" y="5443086"/>
            <a:ext cx="64008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>
            <a:extLst>
              <a:ext uri="{FF2B5EF4-FFF2-40B4-BE49-F238E27FC236}">
                <a16:creationId xmlns:a16="http://schemas.microsoft.com/office/drawing/2014/main" id="{3BAC0D0C-87EE-4AC7-B104-2EB4EF9D6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0FCFC71-2EC1-464C-9AF0-26CF758BD01A}"/>
              </a:ext>
            </a:extLst>
          </p:cNvPr>
          <p:cNvSpPr txBox="1">
            <a:spLocks/>
          </p:cNvSpPr>
          <p:nvPr/>
        </p:nvSpPr>
        <p:spPr>
          <a:xfrm>
            <a:off x="5021821" y="3812954"/>
            <a:ext cx="6465287" cy="15160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>
                <a:solidFill>
                  <a:srgbClr val="FFFFFF"/>
                </a:solidFill>
              </a:rPr>
              <a:t>K. marmoratus in the wild</a:t>
            </a:r>
            <a:endParaRPr lang="en-US" sz="48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377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45F66AC-DD93-4890-B716-BE4E014DD10C}"/>
              </a:ext>
            </a:extLst>
          </p:cNvPr>
          <p:cNvSpPr/>
          <p:nvPr/>
        </p:nvSpPr>
        <p:spPr>
          <a:xfrm>
            <a:off x="4654295" y="3429000"/>
            <a:ext cx="7217085" cy="3107266"/>
          </a:xfrm>
          <a:prstGeom prst="rect">
            <a:avLst/>
          </a:prstGeom>
          <a:solidFill>
            <a:srgbClr val="4040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383B190-6BFB-422F-B667-06B7B25F0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708357" y="3509963"/>
            <a:ext cx="7092215" cy="2967839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 close up of a tree&#10;&#10;Description automatically generated">
            <a:extLst>
              <a:ext uri="{FF2B5EF4-FFF2-40B4-BE49-F238E27FC236}">
                <a16:creationId xmlns:a16="http://schemas.microsoft.com/office/drawing/2014/main" id="{00BBB578-214D-43FB-8C3A-D5A164450E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0" r="16360"/>
          <a:stretch/>
        </p:blipFill>
        <p:spPr>
          <a:xfrm>
            <a:off x="317635" y="299363"/>
            <a:ext cx="4160452" cy="3049204"/>
          </a:xfrm>
          <a:prstGeom prst="rect">
            <a:avLst/>
          </a:prstGeom>
        </p:spPr>
      </p:pic>
      <p:pic>
        <p:nvPicPr>
          <p:cNvPr id="5" name="Content Placeholder 4" descr="A close up of a tree surrounded by water&#10;&#10;Description automatically generated">
            <a:extLst>
              <a:ext uri="{FF2B5EF4-FFF2-40B4-BE49-F238E27FC236}">
                <a16:creationId xmlns:a16="http://schemas.microsoft.com/office/drawing/2014/main" id="{DA65CDD1-2A4F-4228-9A3C-64130738CCC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2" r="2" b="33487"/>
          <a:stretch/>
        </p:blipFill>
        <p:spPr>
          <a:xfrm>
            <a:off x="4654296" y="299363"/>
            <a:ext cx="7217085" cy="3008188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D28E597-4AF8-4D69-A9AB-A1EDC6156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38287" y="5443086"/>
            <a:ext cx="64008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close up of a tree&#10;&#10;Description automatically generated">
            <a:extLst>
              <a:ext uri="{FF2B5EF4-FFF2-40B4-BE49-F238E27FC236}">
                <a16:creationId xmlns:a16="http://schemas.microsoft.com/office/drawing/2014/main" id="{C71411C7-07F1-47DC-A58E-B4D69B781AA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7" r="-1" b="-1"/>
          <a:stretch/>
        </p:blipFill>
        <p:spPr>
          <a:xfrm>
            <a:off x="317635" y="3509433"/>
            <a:ext cx="4160452" cy="3026833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9EF38005-1267-4D20-9F5F-01716F593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C578658-EF3A-4BC9-9CE2-706A3A5E1FA8}"/>
              </a:ext>
            </a:extLst>
          </p:cNvPr>
          <p:cNvSpPr txBox="1">
            <a:spLocks/>
          </p:cNvSpPr>
          <p:nvPr/>
        </p:nvSpPr>
        <p:spPr>
          <a:xfrm>
            <a:off x="5021821" y="3812954"/>
            <a:ext cx="6465287" cy="15160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>
                <a:solidFill>
                  <a:srgbClr val="FFFFFF"/>
                </a:solidFill>
              </a:rPr>
              <a:t>K. marmoratus in the wild</a:t>
            </a:r>
            <a:endParaRPr lang="en-US" sz="48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221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555C916-F6E7-4204-A7B6-8A852BBF553D}"/>
              </a:ext>
            </a:extLst>
          </p:cNvPr>
          <p:cNvSpPr/>
          <p:nvPr/>
        </p:nvSpPr>
        <p:spPr>
          <a:xfrm>
            <a:off x="300599" y="4389336"/>
            <a:ext cx="11590801" cy="1973080"/>
          </a:xfrm>
          <a:prstGeom prst="rect">
            <a:avLst/>
          </a:prstGeom>
          <a:solidFill>
            <a:srgbClr val="4040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E52985E-2553-471E-82AA-5ED7A3298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3308" y="4462044"/>
            <a:ext cx="11438793" cy="18442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8AD60D-3B09-4E6D-8090-20AD3C882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70" y="4615840"/>
            <a:ext cx="4090601" cy="1526741"/>
          </a:xfrm>
        </p:spPr>
        <p:txBody>
          <a:bodyPr>
            <a:normAutofit/>
          </a:bodyPr>
          <a:lstStyle/>
          <a:p>
            <a:r>
              <a:rPr lang="fr-BE" b="1" dirty="0">
                <a:solidFill>
                  <a:schemeClr val="bg1"/>
                </a:solidFill>
              </a:rPr>
              <a:t>A </a:t>
            </a:r>
            <a:r>
              <a:rPr lang="fr-BE" b="1" dirty="0" err="1">
                <a:solidFill>
                  <a:schemeClr val="bg1"/>
                </a:solidFill>
              </a:rPr>
              <a:t>promising</a:t>
            </a:r>
            <a:r>
              <a:rPr lang="fr-BE" b="1" dirty="0">
                <a:solidFill>
                  <a:schemeClr val="bg1"/>
                </a:solidFill>
              </a:rPr>
              <a:t> </a:t>
            </a:r>
            <a:br>
              <a:rPr lang="fr-BE" b="1" dirty="0">
                <a:solidFill>
                  <a:schemeClr val="bg1"/>
                </a:solidFill>
              </a:rPr>
            </a:br>
            <a:r>
              <a:rPr lang="fr-BE" b="1" dirty="0">
                <a:solidFill>
                  <a:schemeClr val="bg1"/>
                </a:solidFill>
              </a:rPr>
              <a:t>model </a:t>
            </a:r>
            <a:r>
              <a:rPr lang="fr-BE" b="1" dirty="0" err="1">
                <a:solidFill>
                  <a:schemeClr val="bg1"/>
                </a:solidFill>
              </a:rPr>
              <a:t>vertebrate</a:t>
            </a:r>
            <a:endParaRPr lang="en-BE" b="1" dirty="0">
              <a:solidFill>
                <a:schemeClr val="bg1"/>
              </a:solidFill>
            </a:endParaRPr>
          </a:p>
        </p:txBody>
      </p:sp>
      <p:pic>
        <p:nvPicPr>
          <p:cNvPr id="7" name="Content Placeholder 6" descr="A picture containing indoor, filled, box, container&#10;&#10;Description automatically generated">
            <a:extLst>
              <a:ext uri="{FF2B5EF4-FFF2-40B4-BE49-F238E27FC236}">
                <a16:creationId xmlns:a16="http://schemas.microsoft.com/office/drawing/2014/main" id="{BFEC6E1B-55EC-400B-93B5-624F1CA0BF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06" t="11656" r="-2" b="15404"/>
          <a:stretch/>
        </p:blipFill>
        <p:spPr>
          <a:xfrm>
            <a:off x="393308" y="224932"/>
            <a:ext cx="6318335" cy="3910187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AE3ABC6-4042-4293-A7DF-F01181363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739873" y="4690076"/>
            <a:ext cx="0" cy="1371600"/>
          </a:xfrm>
          <a:prstGeom prst="line">
            <a:avLst/>
          </a:prstGeom>
          <a:ln w="19050"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F30A058C-DFFE-4C07-B518-A70A2B1017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5833" y="4874059"/>
            <a:ext cx="6609921" cy="1526741"/>
          </a:xfrm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</a:rPr>
              <a:t>All it needs is a Tupperware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404040"/>
                </a:solidFill>
              </a:rPr>
              <a:t>100s of naturally homozygote and isogenic lineages already exist</a:t>
            </a:r>
          </a:p>
          <a:p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A25D5FF-2319-4CD0-9C07-4349F7483C94}"/>
              </a:ext>
            </a:extLst>
          </p:cNvPr>
          <p:cNvSpPr txBox="1"/>
          <p:nvPr/>
        </p:nvSpPr>
        <p:spPr>
          <a:xfrm>
            <a:off x="9896475" y="3981230"/>
            <a:ext cx="17933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400" dirty="0" err="1"/>
              <a:t>Tatarenkov</a:t>
            </a:r>
            <a:r>
              <a:rPr lang="fr-BE" sz="1400" dirty="0"/>
              <a:t> et al. 2010</a:t>
            </a:r>
            <a:endParaRPr lang="en-BE" sz="1400" dirty="0"/>
          </a:p>
        </p:txBody>
      </p:sp>
    </p:spTree>
    <p:extLst>
      <p:ext uri="{BB962C8B-B14F-4D97-AF65-F5344CB8AC3E}">
        <p14:creationId xmlns:p14="http://schemas.microsoft.com/office/powerpoint/2010/main" val="37084259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EF0C24A-7F91-4A62-B300-BB9481C69CB6}"/>
              </a:ext>
            </a:extLst>
          </p:cNvPr>
          <p:cNvSpPr/>
          <p:nvPr/>
        </p:nvSpPr>
        <p:spPr>
          <a:xfrm>
            <a:off x="300599" y="4389336"/>
            <a:ext cx="11590801" cy="1973080"/>
          </a:xfrm>
          <a:prstGeom prst="rect">
            <a:avLst/>
          </a:prstGeom>
          <a:solidFill>
            <a:srgbClr val="4040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E52985E-2553-471E-82AA-5ED7A3298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3308" y="4462044"/>
            <a:ext cx="11438793" cy="18442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2EED57F-5B78-427F-ADA4-7CC471C0AD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0" t="23643" b="-1"/>
          <a:stretch/>
        </p:blipFill>
        <p:spPr>
          <a:xfrm>
            <a:off x="6949440" y="457200"/>
            <a:ext cx="5098754" cy="3677919"/>
          </a:xfrm>
          <a:prstGeom prst="rect">
            <a:avLst/>
          </a:prstGeom>
        </p:spPr>
      </p:pic>
      <p:pic>
        <p:nvPicPr>
          <p:cNvPr id="7" name="Content Placeholder 6" descr="A picture containing indoor, filled, box, container&#10;&#10;Description automatically generated">
            <a:extLst>
              <a:ext uri="{FF2B5EF4-FFF2-40B4-BE49-F238E27FC236}">
                <a16:creationId xmlns:a16="http://schemas.microsoft.com/office/drawing/2014/main" id="{BFEC6E1B-55EC-400B-93B5-624F1CA0BF1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06" t="11656" r="-2" b="15404"/>
          <a:stretch/>
        </p:blipFill>
        <p:spPr>
          <a:xfrm>
            <a:off x="393308" y="224932"/>
            <a:ext cx="6318335" cy="3910187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AE3ABC6-4042-4293-A7DF-F01181363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739873" y="4690076"/>
            <a:ext cx="0" cy="1371600"/>
          </a:xfrm>
          <a:prstGeom prst="line">
            <a:avLst/>
          </a:prstGeom>
          <a:ln w="19050"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F30A058C-DFFE-4C07-B518-A70A2B1017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5833" y="4874059"/>
            <a:ext cx="6609921" cy="1526741"/>
          </a:xfrm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</a:rPr>
              <a:t>All it needs is a Tupperware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</a:rPr>
              <a:t>100s of naturally homozygote and isogenic lineages already exist</a:t>
            </a:r>
          </a:p>
          <a:p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A25D5FF-2319-4CD0-9C07-4349F7483C94}"/>
              </a:ext>
            </a:extLst>
          </p:cNvPr>
          <p:cNvSpPr txBox="1"/>
          <p:nvPr/>
        </p:nvSpPr>
        <p:spPr>
          <a:xfrm>
            <a:off x="9896475" y="3981230"/>
            <a:ext cx="17933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400" dirty="0" err="1"/>
              <a:t>Tatarenkov</a:t>
            </a:r>
            <a:r>
              <a:rPr lang="fr-BE" sz="1400" dirty="0"/>
              <a:t> et al. 2010</a:t>
            </a:r>
            <a:endParaRPr lang="en-BE" sz="140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497E1E4-82AF-4CA5-9D40-1F7C51855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4662E95B-7E91-4748-A1E3-41E08842EA79}"/>
              </a:ext>
            </a:extLst>
          </p:cNvPr>
          <p:cNvSpPr txBox="1">
            <a:spLocks/>
          </p:cNvSpPr>
          <p:nvPr/>
        </p:nvSpPr>
        <p:spPr>
          <a:xfrm>
            <a:off x="649270" y="4615840"/>
            <a:ext cx="4090601" cy="15267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b="1">
                <a:solidFill>
                  <a:schemeClr val="bg1"/>
                </a:solidFill>
              </a:rPr>
              <a:t>A promising </a:t>
            </a:r>
            <a:br>
              <a:rPr lang="fr-BE" b="1">
                <a:solidFill>
                  <a:schemeClr val="bg1"/>
                </a:solidFill>
              </a:rPr>
            </a:br>
            <a:r>
              <a:rPr lang="fr-BE" b="1">
                <a:solidFill>
                  <a:schemeClr val="bg1"/>
                </a:solidFill>
              </a:rPr>
              <a:t>model vertebrate</a:t>
            </a:r>
            <a:endParaRPr lang="en-BE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4355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3A52794B-9D04-414A-8FF6-2DCB8FAB8FDA}"/>
              </a:ext>
            </a:extLst>
          </p:cNvPr>
          <p:cNvSpPr/>
          <p:nvPr/>
        </p:nvSpPr>
        <p:spPr>
          <a:xfrm>
            <a:off x="168519" y="183096"/>
            <a:ext cx="11854962" cy="1507592"/>
          </a:xfrm>
          <a:prstGeom prst="rect">
            <a:avLst/>
          </a:prstGeom>
          <a:solidFill>
            <a:srgbClr val="4040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631574-9BCB-4382-883D-CDCA78479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982" y="276225"/>
            <a:ext cx="11401338" cy="1325563"/>
          </a:xfrm>
        </p:spPr>
        <p:txBody>
          <a:bodyPr/>
          <a:lstStyle/>
          <a:p>
            <a:r>
              <a:rPr lang="fr-BE" b="1" dirty="0">
                <a:solidFill>
                  <a:schemeClr val="bg1"/>
                </a:solidFill>
              </a:rPr>
              <a:t>A </a:t>
            </a:r>
            <a:r>
              <a:rPr lang="fr-BE" b="1" dirty="0" err="1">
                <a:solidFill>
                  <a:schemeClr val="bg1"/>
                </a:solidFill>
              </a:rPr>
              <a:t>complex</a:t>
            </a:r>
            <a:r>
              <a:rPr lang="fr-BE" b="1" dirty="0">
                <a:solidFill>
                  <a:schemeClr val="bg1"/>
                </a:solidFill>
              </a:rPr>
              <a:t> </a:t>
            </a:r>
            <a:r>
              <a:rPr lang="fr-BE" b="1" dirty="0" err="1">
                <a:solidFill>
                  <a:schemeClr val="bg1"/>
                </a:solidFill>
              </a:rPr>
              <a:t>sexuality</a:t>
            </a:r>
            <a:endParaRPr lang="en-BE" b="1" dirty="0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50C67D5-8F99-4C05-B352-07AE99332B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4" r="8742" b="50735"/>
          <a:stretch/>
        </p:blipFill>
        <p:spPr>
          <a:xfrm>
            <a:off x="220529" y="3133725"/>
            <a:ext cx="2914784" cy="2544127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91400C6-C520-401F-A56E-0C5854D23560}"/>
              </a:ext>
            </a:extLst>
          </p:cNvPr>
          <p:cNvSpPr/>
          <p:nvPr/>
        </p:nvSpPr>
        <p:spPr>
          <a:xfrm>
            <a:off x="5486400" y="2838450"/>
            <a:ext cx="609600" cy="590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C7B6A9F-3D90-4536-AB90-1937AA2CE1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38" t="48041" r="4323"/>
          <a:stretch/>
        </p:blipFill>
        <p:spPr>
          <a:xfrm>
            <a:off x="3005932" y="3427053"/>
            <a:ext cx="2609850" cy="221110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EA1E2CB-C7D3-4BA8-B299-854DE7A00048}"/>
              </a:ext>
            </a:extLst>
          </p:cNvPr>
          <p:cNvSpPr txBox="1"/>
          <p:nvPr/>
        </p:nvSpPr>
        <p:spPr>
          <a:xfrm>
            <a:off x="5949270" y="298450"/>
            <a:ext cx="607421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fr-BE" sz="2800" dirty="0" err="1">
                <a:solidFill>
                  <a:schemeClr val="bg1"/>
                </a:solidFill>
              </a:rPr>
              <a:t>Environmental</a:t>
            </a:r>
            <a:r>
              <a:rPr lang="fr-BE" sz="2800" dirty="0">
                <a:solidFill>
                  <a:schemeClr val="bg1"/>
                </a:solidFill>
              </a:rPr>
              <a:t> </a:t>
            </a:r>
            <a:r>
              <a:rPr lang="fr-BE" sz="2800" dirty="0" err="1">
                <a:solidFill>
                  <a:schemeClr val="bg1"/>
                </a:solidFill>
              </a:rPr>
              <a:t>sex</a:t>
            </a:r>
            <a:r>
              <a:rPr lang="fr-BE" sz="2800" dirty="0">
                <a:solidFill>
                  <a:schemeClr val="bg1"/>
                </a:solidFill>
              </a:rPr>
              <a:t> </a:t>
            </a:r>
            <a:r>
              <a:rPr lang="fr-BE" sz="2800" dirty="0" err="1">
                <a:solidFill>
                  <a:schemeClr val="bg1"/>
                </a:solidFill>
              </a:rPr>
              <a:t>determination</a:t>
            </a:r>
            <a:endParaRPr lang="fr-BE" sz="2800" dirty="0">
              <a:solidFill>
                <a:schemeClr val="bg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fr-BE" sz="2800" dirty="0">
                <a:solidFill>
                  <a:srgbClr val="404040"/>
                </a:solidFill>
              </a:rPr>
              <a:t>Is </a:t>
            </a:r>
            <a:r>
              <a:rPr lang="fr-BE" sz="2800" i="1" dirty="0">
                <a:solidFill>
                  <a:srgbClr val="404040"/>
                </a:solidFill>
              </a:rPr>
              <a:t>dnmt3av2</a:t>
            </a:r>
            <a:r>
              <a:rPr lang="fr-BE" sz="2800" dirty="0">
                <a:solidFill>
                  <a:srgbClr val="404040"/>
                </a:solidFill>
              </a:rPr>
              <a:t> the </a:t>
            </a:r>
            <a:r>
              <a:rPr lang="fr-BE" sz="2800" dirty="0" err="1">
                <a:solidFill>
                  <a:srgbClr val="404040"/>
                </a:solidFill>
              </a:rPr>
              <a:t>link</a:t>
            </a:r>
            <a:r>
              <a:rPr lang="fr-BE" sz="2800" dirty="0">
                <a:solidFill>
                  <a:srgbClr val="404040"/>
                </a:solidFill>
              </a:rPr>
              <a:t> </a:t>
            </a:r>
            <a:r>
              <a:rPr lang="fr-BE" sz="2800" dirty="0" err="1">
                <a:solidFill>
                  <a:srgbClr val="404040"/>
                </a:solidFill>
              </a:rPr>
              <a:t>between</a:t>
            </a:r>
            <a:r>
              <a:rPr lang="fr-BE" sz="2800" dirty="0">
                <a:solidFill>
                  <a:srgbClr val="404040"/>
                </a:solidFill>
              </a:rPr>
              <a:t> </a:t>
            </a:r>
            <a:r>
              <a:rPr lang="fr-BE" sz="2800" dirty="0" err="1">
                <a:solidFill>
                  <a:srgbClr val="404040"/>
                </a:solidFill>
              </a:rPr>
              <a:t>sex</a:t>
            </a:r>
            <a:r>
              <a:rPr lang="fr-BE" sz="2800" dirty="0">
                <a:solidFill>
                  <a:srgbClr val="404040"/>
                </a:solidFill>
              </a:rPr>
              <a:t> and </a:t>
            </a:r>
            <a:r>
              <a:rPr lang="fr-BE" sz="2800" dirty="0" err="1">
                <a:solidFill>
                  <a:srgbClr val="404040"/>
                </a:solidFill>
              </a:rPr>
              <a:t>environment</a:t>
            </a:r>
            <a:r>
              <a:rPr lang="fr-BE" sz="2800" dirty="0">
                <a:solidFill>
                  <a:srgbClr val="404040"/>
                </a:solidFill>
              </a:rPr>
              <a:t>?</a:t>
            </a:r>
            <a:endParaRPr lang="en-BE" sz="2800" dirty="0">
              <a:solidFill>
                <a:srgbClr val="404040"/>
              </a:solidFill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54BB185-7786-4BF7-976A-CE54B92FED82}"/>
              </a:ext>
            </a:extLst>
          </p:cNvPr>
          <p:cNvCxnSpPr>
            <a:cxnSpLocks/>
          </p:cNvCxnSpPr>
          <p:nvPr/>
        </p:nvCxnSpPr>
        <p:spPr>
          <a:xfrm>
            <a:off x="5486400" y="421936"/>
            <a:ext cx="0" cy="117985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8C4F4B53-C58D-498C-ACFB-924EACB6EEC2}"/>
              </a:ext>
            </a:extLst>
          </p:cNvPr>
          <p:cNvSpPr txBox="1"/>
          <p:nvPr/>
        </p:nvSpPr>
        <p:spPr>
          <a:xfrm>
            <a:off x="4063882" y="5777595"/>
            <a:ext cx="15527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400" dirty="0" err="1"/>
              <a:t>Marson</a:t>
            </a:r>
            <a:r>
              <a:rPr lang="fr-BE" sz="1400" dirty="0"/>
              <a:t> et al. 2019</a:t>
            </a:r>
            <a:endParaRPr lang="en-BE" sz="1400" dirty="0"/>
          </a:p>
        </p:txBody>
      </p:sp>
    </p:spTree>
    <p:extLst>
      <p:ext uri="{BB962C8B-B14F-4D97-AF65-F5344CB8AC3E}">
        <p14:creationId xmlns:p14="http://schemas.microsoft.com/office/powerpoint/2010/main" val="22699775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3A52794B-9D04-414A-8FF6-2DCB8FAB8FDA}"/>
              </a:ext>
            </a:extLst>
          </p:cNvPr>
          <p:cNvSpPr/>
          <p:nvPr/>
        </p:nvSpPr>
        <p:spPr>
          <a:xfrm>
            <a:off x="168519" y="183096"/>
            <a:ext cx="11854962" cy="1507592"/>
          </a:xfrm>
          <a:prstGeom prst="rect">
            <a:avLst/>
          </a:prstGeom>
          <a:solidFill>
            <a:srgbClr val="4040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631574-9BCB-4382-883D-CDCA78479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982" y="276225"/>
            <a:ext cx="11401338" cy="1325563"/>
          </a:xfrm>
        </p:spPr>
        <p:txBody>
          <a:bodyPr/>
          <a:lstStyle/>
          <a:p>
            <a:r>
              <a:rPr lang="fr-BE" b="1" dirty="0">
                <a:solidFill>
                  <a:schemeClr val="bg1"/>
                </a:solidFill>
              </a:rPr>
              <a:t>A </a:t>
            </a:r>
            <a:r>
              <a:rPr lang="fr-BE" b="1" dirty="0" err="1">
                <a:solidFill>
                  <a:schemeClr val="bg1"/>
                </a:solidFill>
              </a:rPr>
              <a:t>complex</a:t>
            </a:r>
            <a:r>
              <a:rPr lang="fr-BE" b="1" dirty="0">
                <a:solidFill>
                  <a:schemeClr val="bg1"/>
                </a:solidFill>
              </a:rPr>
              <a:t> </a:t>
            </a:r>
            <a:r>
              <a:rPr lang="fr-BE" b="1" dirty="0" err="1">
                <a:solidFill>
                  <a:schemeClr val="bg1"/>
                </a:solidFill>
              </a:rPr>
              <a:t>sexuality</a:t>
            </a:r>
            <a:endParaRPr lang="en-BE" b="1" dirty="0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50C67D5-8F99-4C05-B352-07AE99332B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4" r="8742" b="50735"/>
          <a:stretch/>
        </p:blipFill>
        <p:spPr>
          <a:xfrm>
            <a:off x="220529" y="3133725"/>
            <a:ext cx="2914784" cy="2544127"/>
          </a:xfrm>
          <a:prstGeom prst="rect">
            <a:avLst/>
          </a:prstGeom>
        </p:spPr>
      </p:pic>
      <p:pic>
        <p:nvPicPr>
          <p:cNvPr id="13" name="Image 4">
            <a:extLst>
              <a:ext uri="{FF2B5EF4-FFF2-40B4-BE49-F238E27FC236}">
                <a16:creationId xmlns:a16="http://schemas.microsoft.com/office/drawing/2014/main" id="{A463959B-67B5-4AA6-8FFE-C63DB67EE1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t="49836" r="59679"/>
          <a:stretch/>
        </p:blipFill>
        <p:spPr>
          <a:xfrm>
            <a:off x="6504552" y="2271530"/>
            <a:ext cx="4553973" cy="360538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91400C6-C520-401F-A56E-0C5854D23560}"/>
              </a:ext>
            </a:extLst>
          </p:cNvPr>
          <p:cNvSpPr/>
          <p:nvPr/>
        </p:nvSpPr>
        <p:spPr>
          <a:xfrm>
            <a:off x="5486400" y="2838450"/>
            <a:ext cx="609600" cy="590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C7B6A9F-3D90-4536-AB90-1937AA2CE1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38" t="48041" r="4323"/>
          <a:stretch/>
        </p:blipFill>
        <p:spPr>
          <a:xfrm>
            <a:off x="3005932" y="3427053"/>
            <a:ext cx="2609850" cy="2211103"/>
          </a:xfrm>
          <a:prstGeom prst="rect">
            <a:avLst/>
          </a:prstGeom>
        </p:spPr>
      </p:pic>
      <p:pic>
        <p:nvPicPr>
          <p:cNvPr id="23" name="Image 4">
            <a:extLst>
              <a:ext uri="{FF2B5EF4-FFF2-40B4-BE49-F238E27FC236}">
                <a16:creationId xmlns:a16="http://schemas.microsoft.com/office/drawing/2014/main" id="{65E485C3-6587-47E7-948C-5B10F866245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0237" t="60242" r="48968" b="26107"/>
          <a:stretch/>
        </p:blipFill>
        <p:spPr>
          <a:xfrm>
            <a:off x="10668000" y="5677852"/>
            <a:ext cx="1219200" cy="981075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AF04D763-FFCC-4F38-9196-621F59A79989}"/>
              </a:ext>
            </a:extLst>
          </p:cNvPr>
          <p:cNvSpPr/>
          <p:nvPr/>
        </p:nvSpPr>
        <p:spPr>
          <a:xfrm>
            <a:off x="6572250" y="2419350"/>
            <a:ext cx="609600" cy="419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F54A8B8-77E9-4276-88D5-DDDDA91A95E6}"/>
              </a:ext>
            </a:extLst>
          </p:cNvPr>
          <p:cNvSpPr/>
          <p:nvPr/>
        </p:nvSpPr>
        <p:spPr>
          <a:xfrm>
            <a:off x="10398689" y="2435399"/>
            <a:ext cx="888436" cy="5840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EA1E2CB-C7D3-4BA8-B299-854DE7A00048}"/>
              </a:ext>
            </a:extLst>
          </p:cNvPr>
          <p:cNvSpPr txBox="1"/>
          <p:nvPr/>
        </p:nvSpPr>
        <p:spPr>
          <a:xfrm>
            <a:off x="5949270" y="298450"/>
            <a:ext cx="607421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fr-BE" sz="2800" dirty="0" err="1">
                <a:solidFill>
                  <a:schemeClr val="bg1"/>
                </a:solidFill>
              </a:rPr>
              <a:t>Environmental</a:t>
            </a:r>
            <a:r>
              <a:rPr lang="fr-BE" sz="2800" dirty="0">
                <a:solidFill>
                  <a:schemeClr val="bg1"/>
                </a:solidFill>
              </a:rPr>
              <a:t> </a:t>
            </a:r>
            <a:r>
              <a:rPr lang="fr-BE" sz="2800" dirty="0" err="1">
                <a:solidFill>
                  <a:schemeClr val="bg1"/>
                </a:solidFill>
              </a:rPr>
              <a:t>sex</a:t>
            </a:r>
            <a:r>
              <a:rPr lang="fr-BE" sz="2800" dirty="0">
                <a:solidFill>
                  <a:schemeClr val="bg1"/>
                </a:solidFill>
              </a:rPr>
              <a:t> </a:t>
            </a:r>
            <a:r>
              <a:rPr lang="fr-BE" sz="2800" dirty="0" err="1">
                <a:solidFill>
                  <a:schemeClr val="bg1"/>
                </a:solidFill>
              </a:rPr>
              <a:t>determination</a:t>
            </a:r>
            <a:endParaRPr lang="fr-BE" sz="2800" dirty="0">
              <a:solidFill>
                <a:schemeClr val="bg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fr-BE" sz="2800" dirty="0">
                <a:solidFill>
                  <a:schemeClr val="bg1"/>
                </a:solidFill>
              </a:rPr>
              <a:t>Is </a:t>
            </a:r>
            <a:r>
              <a:rPr lang="fr-BE" sz="2800" i="1" dirty="0">
                <a:solidFill>
                  <a:schemeClr val="bg1"/>
                </a:solidFill>
              </a:rPr>
              <a:t>dnmt3av2</a:t>
            </a:r>
            <a:r>
              <a:rPr lang="fr-BE" sz="2800" dirty="0">
                <a:solidFill>
                  <a:schemeClr val="bg1"/>
                </a:solidFill>
              </a:rPr>
              <a:t> the </a:t>
            </a:r>
            <a:r>
              <a:rPr lang="fr-BE" sz="2800" dirty="0" err="1">
                <a:solidFill>
                  <a:schemeClr val="bg1"/>
                </a:solidFill>
              </a:rPr>
              <a:t>link</a:t>
            </a:r>
            <a:r>
              <a:rPr lang="fr-BE" sz="2800" dirty="0">
                <a:solidFill>
                  <a:schemeClr val="bg1"/>
                </a:solidFill>
              </a:rPr>
              <a:t> </a:t>
            </a:r>
            <a:r>
              <a:rPr lang="fr-BE" sz="2800" dirty="0" err="1">
                <a:solidFill>
                  <a:schemeClr val="bg1"/>
                </a:solidFill>
              </a:rPr>
              <a:t>between</a:t>
            </a:r>
            <a:r>
              <a:rPr lang="fr-BE" sz="2800" dirty="0">
                <a:solidFill>
                  <a:schemeClr val="bg1"/>
                </a:solidFill>
              </a:rPr>
              <a:t> </a:t>
            </a:r>
            <a:r>
              <a:rPr lang="fr-BE" sz="2800" dirty="0" err="1">
                <a:solidFill>
                  <a:schemeClr val="bg1"/>
                </a:solidFill>
              </a:rPr>
              <a:t>sex</a:t>
            </a:r>
            <a:r>
              <a:rPr lang="fr-BE" sz="2800" dirty="0">
                <a:solidFill>
                  <a:schemeClr val="bg1"/>
                </a:solidFill>
              </a:rPr>
              <a:t> and </a:t>
            </a:r>
            <a:r>
              <a:rPr lang="fr-BE" sz="2800" dirty="0" err="1">
                <a:solidFill>
                  <a:schemeClr val="bg1"/>
                </a:solidFill>
              </a:rPr>
              <a:t>environment</a:t>
            </a:r>
            <a:r>
              <a:rPr lang="fr-BE" sz="2800" dirty="0">
                <a:solidFill>
                  <a:schemeClr val="bg1"/>
                </a:solidFill>
              </a:rPr>
              <a:t>?</a:t>
            </a:r>
            <a:endParaRPr lang="en-BE" sz="2800" dirty="0">
              <a:solidFill>
                <a:schemeClr val="bg1"/>
              </a:solidFill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54BB185-7786-4BF7-976A-CE54B92FED82}"/>
              </a:ext>
            </a:extLst>
          </p:cNvPr>
          <p:cNvCxnSpPr>
            <a:cxnSpLocks/>
          </p:cNvCxnSpPr>
          <p:nvPr/>
        </p:nvCxnSpPr>
        <p:spPr>
          <a:xfrm>
            <a:off x="5486400" y="421936"/>
            <a:ext cx="0" cy="117985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A870DCB8-FE46-44DB-8F6A-07877E21571B}"/>
              </a:ext>
            </a:extLst>
          </p:cNvPr>
          <p:cNvSpPr txBox="1"/>
          <p:nvPr/>
        </p:nvSpPr>
        <p:spPr>
          <a:xfrm>
            <a:off x="4063882" y="5777595"/>
            <a:ext cx="15527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400" dirty="0" err="1"/>
              <a:t>Marson</a:t>
            </a:r>
            <a:r>
              <a:rPr lang="fr-BE" sz="1400" dirty="0"/>
              <a:t> et al. 2019</a:t>
            </a:r>
            <a:endParaRPr lang="en-BE" sz="1400" dirty="0"/>
          </a:p>
        </p:txBody>
      </p:sp>
    </p:spTree>
    <p:extLst>
      <p:ext uri="{BB962C8B-B14F-4D97-AF65-F5344CB8AC3E}">
        <p14:creationId xmlns:p14="http://schemas.microsoft.com/office/powerpoint/2010/main" val="6336298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C91B4BC-4C01-4E1E-9F71-CC4B8D97F98C}"/>
              </a:ext>
            </a:extLst>
          </p:cNvPr>
          <p:cNvSpPr/>
          <p:nvPr/>
        </p:nvSpPr>
        <p:spPr>
          <a:xfrm>
            <a:off x="168519" y="183096"/>
            <a:ext cx="11590801" cy="1507592"/>
          </a:xfrm>
          <a:prstGeom prst="rect">
            <a:avLst/>
          </a:prstGeom>
          <a:solidFill>
            <a:srgbClr val="4040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A131EB-4B40-4B06-9249-8297A8E38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680" y="274110"/>
            <a:ext cx="10515600" cy="1325563"/>
          </a:xfrm>
        </p:spPr>
        <p:txBody>
          <a:bodyPr/>
          <a:lstStyle/>
          <a:p>
            <a:r>
              <a:rPr lang="fr-BE" b="1" dirty="0" err="1">
                <a:solidFill>
                  <a:schemeClr val="bg1"/>
                </a:solidFill>
              </a:rPr>
              <a:t>Experimental</a:t>
            </a:r>
            <a:r>
              <a:rPr lang="fr-BE" b="1" dirty="0">
                <a:solidFill>
                  <a:schemeClr val="bg1"/>
                </a:solidFill>
              </a:rPr>
              <a:t> design</a:t>
            </a:r>
            <a:endParaRPr lang="en-BE" b="1" dirty="0">
              <a:solidFill>
                <a:schemeClr val="bg1"/>
              </a:solidFill>
            </a:endParaRPr>
          </a:p>
        </p:txBody>
      </p:sp>
      <p:pic>
        <p:nvPicPr>
          <p:cNvPr id="4" name="Image3">
            <a:extLst>
              <a:ext uri="{FF2B5EF4-FFF2-40B4-BE49-F238E27FC236}">
                <a16:creationId xmlns:a16="http://schemas.microsoft.com/office/drawing/2014/main" id="{45051CD0-86BA-4FE2-A2E7-278F0E5FEC2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77" t="1504" r="750" b="1233"/>
          <a:stretch>
            <a:fillRect/>
          </a:stretch>
        </p:blipFill>
        <p:spPr>
          <a:xfrm>
            <a:off x="1872869" y="1953928"/>
            <a:ext cx="8191410" cy="4720976"/>
          </a:xfrm>
          <a:prstGeom prst="rect">
            <a:avLst/>
          </a:prstGeom>
          <a:noFill/>
          <a:ln w="76196" cap="flat">
            <a:noFill/>
            <a:prstDash val="solid"/>
            <a:miter/>
          </a:ln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E9FE70D-D190-472F-AFD7-D02648AEAE7B}"/>
              </a:ext>
            </a:extLst>
          </p:cNvPr>
          <p:cNvCxnSpPr>
            <a:cxnSpLocks/>
          </p:cNvCxnSpPr>
          <p:nvPr/>
        </p:nvCxnSpPr>
        <p:spPr>
          <a:xfrm>
            <a:off x="5486400" y="421936"/>
            <a:ext cx="0" cy="117985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71A9940F-8553-46A4-9307-392F5E30FD45}"/>
              </a:ext>
            </a:extLst>
          </p:cNvPr>
          <p:cNvSpPr txBox="1"/>
          <p:nvPr/>
        </p:nvSpPr>
        <p:spPr>
          <a:xfrm>
            <a:off x="5949270" y="298450"/>
            <a:ext cx="6074211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fr-BE" sz="2800" dirty="0">
                <a:solidFill>
                  <a:schemeClr val="bg1"/>
                </a:solidFill>
              </a:rPr>
              <a:t>Knockout of </a:t>
            </a:r>
            <a:r>
              <a:rPr lang="fr-BE" sz="2800" i="1" dirty="0">
                <a:solidFill>
                  <a:schemeClr val="bg1"/>
                </a:solidFill>
              </a:rPr>
              <a:t>dmrt1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fr-BE" sz="2800" dirty="0">
                <a:solidFill>
                  <a:srgbClr val="404040"/>
                </a:solidFill>
              </a:rPr>
              <a:t>Incubation at </a:t>
            </a:r>
            <a:r>
              <a:rPr lang="fr-BE" sz="2800" dirty="0" err="1">
                <a:solidFill>
                  <a:srgbClr val="404040"/>
                </a:solidFill>
              </a:rPr>
              <a:t>low</a:t>
            </a:r>
            <a:r>
              <a:rPr lang="fr-BE" sz="2800" dirty="0">
                <a:solidFill>
                  <a:srgbClr val="404040"/>
                </a:solidFill>
              </a:rPr>
              <a:t> or high </a:t>
            </a:r>
            <a:r>
              <a:rPr lang="fr-BE" sz="2800" dirty="0" err="1">
                <a:solidFill>
                  <a:srgbClr val="404040"/>
                </a:solidFill>
              </a:rPr>
              <a:t>temperature</a:t>
            </a:r>
            <a:endParaRPr lang="en-BE" sz="2800" dirty="0">
              <a:solidFill>
                <a:srgbClr val="404040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DB85E41-7A9E-4C16-B98E-A4E5512A9875}"/>
              </a:ext>
            </a:extLst>
          </p:cNvPr>
          <p:cNvSpPr/>
          <p:nvPr/>
        </p:nvSpPr>
        <p:spPr>
          <a:xfrm>
            <a:off x="2772076" y="1953928"/>
            <a:ext cx="712270" cy="1507592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9784982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200</Words>
  <Application>Microsoft Office PowerPoint</Application>
  <PresentationFormat>Widescreen</PresentationFormat>
  <Paragraphs>35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Liberation Sans</vt:lpstr>
      <vt:lpstr>Neue Haas Grotesk Text Pro Medi</vt:lpstr>
      <vt:lpstr>Wingdings</vt:lpstr>
      <vt:lpstr>Office Theme</vt:lpstr>
      <vt:lpstr>PowerPoint Presentation</vt:lpstr>
      <vt:lpstr>K. marmoratus in the wild</vt:lpstr>
      <vt:lpstr>PowerPoint Presentation</vt:lpstr>
      <vt:lpstr>PowerPoint Presentation</vt:lpstr>
      <vt:lpstr>A promising  model vertebrate</vt:lpstr>
      <vt:lpstr>PowerPoint Presentation</vt:lpstr>
      <vt:lpstr>A complex sexuality</vt:lpstr>
      <vt:lpstr>A complex sexuality</vt:lpstr>
      <vt:lpstr>Experimental design</vt:lpstr>
      <vt:lpstr>Experimental design</vt:lpstr>
      <vt:lpstr>Experimental design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Yves Blanco Alvarez</dc:creator>
  <cp:lastModifiedBy>Yves Blanco Alvarez</cp:lastModifiedBy>
  <cp:revision>15</cp:revision>
  <dcterms:created xsi:type="dcterms:W3CDTF">2020-02-10T17:16:55Z</dcterms:created>
  <dcterms:modified xsi:type="dcterms:W3CDTF">2020-02-10T18:33:00Z</dcterms:modified>
</cp:coreProperties>
</file>