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purl.oclc.org/ooxml/officeDocument/relationships/metadata/thumbnail" Target="docProps/thumbnail.jpeg"/><Relationship Id="rId1" Type="http://purl.oclc.org/ooxml/officeDocument/relationships/officeDocument" Target="ppt/presentation.xml"/><Relationship Id="rId4" Type="http://purl.oclc.org/ooxml/officeDocument/relationships/extendedProperties" Target="docProps/app.xml"/></Relationships>
</file>

<file path=ppt/presentation.xml><?xml version="1.0" encoding="utf-8"?>
<p:presentation xmlns:a="http://purl.oclc.org/ooxml/drawingml/main" xmlns:r="http://purl.oclc.org/ooxml/officeDocument/relationships" xmlns:p="http://purl.oclc.org/ooxml/presentationml/main" saveSubsetFonts="1" autoCompressPictures="0" conformance="strict">
  <p:sldMasterIdLst>
    <p:sldMasterId id="2147483648" r:id="rId1"/>
    <p:sldMasterId id="2147483654" r:id="rId2"/>
    <p:sldMasterId id="2147483652" r:id="rId3"/>
  </p:sldMasterIdLst>
  <p:handoutMasterIdLst>
    <p:handoutMasterId r:id="rId10"/>
  </p:handoutMasterIdLst>
  <p:sldIdLst>
    <p:sldId id="257" r:id="rId4"/>
    <p:sldId id="264" r:id="rId5"/>
    <p:sldId id="266" r:id="rId6"/>
    <p:sldId id="267" r:id="rId7"/>
    <p:sldId id="268" r:id="rId8"/>
    <p:sldId id="270" r:id="rId9"/>
  </p:sldIdLst>
  <p:sldSz cx="9144000" cy="6858000" type="screen4x3"/>
  <p:notesSz cx="6858000" cy="9144000"/>
  <p:defaultTextStyle>
    <a:defPPr>
      <a:defRPr lang="fr-FR"/>
    </a:defPPr>
    <a:lvl1pPr algn="l" defTabSz="457200" rtl="0" fontAlgn="base">
      <a:spcBef>
        <a:spcPct val="0%"/>
      </a:spcBef>
      <a:spcAft>
        <a:spcPct val="0%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%"/>
      </a:spcBef>
      <a:spcAft>
        <a:spcPct val="0%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%"/>
      </a:spcBef>
      <a:spcAft>
        <a:spcPct val="0%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%"/>
      </a:spcBef>
      <a:spcAft>
        <a:spcPct val="0%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%"/>
      </a:spcBef>
      <a:spcAft>
        <a:spcPct val="0%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purl.oclc.org/ooxml/drawingml/main" xmlns:r="http://purl.oclc.org/ooxml/officeDocument/relationships" xmlns:p="http://purl.oclc.org/ooxml/presentationml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AB26"/>
    <a:srgbClr val="449535"/>
    <a:srgbClr val="41A336"/>
    <a:srgbClr val="2E3135"/>
    <a:srgbClr val="0047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purl.oclc.org/ooxml/drawingml/main" def="{5C22544A-7EE6-4342-B048-85BDC9FD1C3A}"/>
</file>

<file path=ppt/viewProps.xml><?xml version="1.0" encoding="utf-8"?>
<p:viewPr xmlns:a="http://purl.oclc.org/ooxml/drawingml/main" xmlns:r="http://purl.oclc.org/ooxml/officeDocument/relationships" xmlns:p="http://purl.oclc.org/ooxml/presentationml/main">
  <p:normalViewPr>
    <p:restoredLeft sz="15.62%"/>
    <p:restoredTop sz="94.107%" autoAdjust="0"/>
  </p:normalViewPr>
  <p:slideViewPr>
    <p:cSldViewPr snapToGrid="0" snapToObjects="1"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purl.oclc.org/ooxml/officeDocument/relationships/slide" Target="slides/slide5.xml"/><Relationship Id="rId13" Type="http://purl.oclc.org/ooxml/officeDocument/relationships/theme" Target="theme/theme1.xml"/><Relationship Id="rId3" Type="http://purl.oclc.org/ooxml/officeDocument/relationships/slideMaster" Target="slideMasters/slideMaster3.xml"/><Relationship Id="rId7" Type="http://purl.oclc.org/ooxml/officeDocument/relationships/slide" Target="slides/slide4.xml"/><Relationship Id="rId12" Type="http://purl.oclc.org/ooxml/officeDocument/relationships/viewProps" Target="viewProps.xml"/><Relationship Id="rId2" Type="http://purl.oclc.org/ooxml/officeDocument/relationships/slideMaster" Target="slideMasters/slideMaster2.xml"/><Relationship Id="rId1" Type="http://purl.oclc.org/ooxml/officeDocument/relationships/slideMaster" Target="slideMasters/slideMaster1.xml"/><Relationship Id="rId6" Type="http://purl.oclc.org/ooxml/officeDocument/relationships/slide" Target="slides/slide3.xml"/><Relationship Id="rId11" Type="http://purl.oclc.org/ooxml/officeDocument/relationships/presProps" Target="presProps.xml"/><Relationship Id="rId5" Type="http://purl.oclc.org/ooxml/officeDocument/relationships/slide" Target="slides/slide2.xml"/><Relationship Id="rId10" Type="http://purl.oclc.org/ooxml/officeDocument/relationships/handoutMaster" Target="handoutMasters/handoutMaster1.xml"/><Relationship Id="rId4" Type="http://purl.oclc.org/ooxml/officeDocument/relationships/slide" Target="slides/slide1.xml"/><Relationship Id="rId9" Type="http://purl.oclc.org/ooxml/officeDocument/relationships/slide" Target="slides/slide6.xml"/><Relationship Id="rId14" Type="http://purl.oclc.org/ooxml/officeDocument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purl.oclc.org/ooxml/officeDocument/relationships/theme" Target="../theme/theme4.xml"/></Relationships>
</file>

<file path=ppt/handoutMasters/handoutMaster1.xml><?xml version="1.0" encoding="utf-8"?>
<p:handoutMaster xmlns:a="http://purl.oclc.org/ooxml/drawingml/main" xmlns:r="http://purl.oclc.org/ooxml/officeDocument/relationships" xmlns:p="http://purl.oclc.org/ooxml/presentationml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DE2638D-C9D0-4AA9-AB04-BEA50A53D0F6}" type="datetime1">
              <a:rPr lang="fr-FR" altLang="fr-FR"/>
              <a:pPr/>
              <a:t>10/02/2020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81E88D0-4EEE-4E2D-AF86-35A9C487721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264933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3.xml"/></Relationships>
</file>

<file path=ppt/slideLayouts/slideLayout1.xml><?xml version="1.0" encoding="utf-8"?>
<p:sldLayout xmlns:a="http://purl.oclc.org/ooxml/drawingml/main" xmlns:r="http://purl.oclc.org/ooxml/officeDocument/relationships" xmlns:p="http://purl.oclc.org/ooxml/presentationml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414000" y="0"/>
            <a:ext cx="8280000" cy="4554000"/>
          </a:xfrm>
          <a:prstGeom prst="rect">
            <a:avLst/>
          </a:prstGeom>
          <a:noFill/>
        </p:spPr>
        <p:txBody>
          <a:bodyPr anchor="ctr" anchorCtr="0"/>
          <a:lstStyle>
            <a:lvl1pPr algn="ctr">
              <a:lnSpc>
                <a:spcPct val="80%"/>
              </a:lnSpc>
              <a:spcAft>
                <a:spcPts val="0"/>
              </a:spcAft>
              <a:buClr>
                <a:srgbClr val="FF6600"/>
              </a:buClr>
              <a:buNone/>
              <a:defRPr sz="3500" b="0" i="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 algn="ctr">
              <a:buClr>
                <a:srgbClr val="FF6600"/>
              </a:buClr>
              <a:buFontTx/>
              <a:buNone/>
              <a:defRPr sz="2500" b="0" i="0">
                <a:solidFill>
                  <a:schemeClr val="bg1"/>
                </a:solidFill>
                <a:latin typeface="Verdana"/>
                <a:cs typeface="Verdana"/>
              </a:defRPr>
            </a:lvl2pPr>
            <a:lvl3pPr>
              <a:buClr>
                <a:srgbClr val="FF6600"/>
              </a:buClr>
              <a:defRPr b="0" i="0">
                <a:latin typeface="Frutiger LT Std 45 Light"/>
                <a:cs typeface="Frutiger LT Std 45 Light"/>
              </a:defRPr>
            </a:lvl3pPr>
            <a:lvl4pPr>
              <a:buClr>
                <a:srgbClr val="FF6600"/>
              </a:buClr>
              <a:defRPr b="0" i="0">
                <a:latin typeface="Frutiger LT Std 45 Light"/>
                <a:cs typeface="Frutiger LT Std 45 Light"/>
              </a:defRPr>
            </a:lvl4pPr>
            <a:lvl5pPr>
              <a:buClr>
                <a:srgbClr val="FF6600"/>
              </a:buClr>
              <a:defRPr b="0" i="0">
                <a:latin typeface="Frutiger LT Std 45 Light"/>
                <a:cs typeface="Frutiger LT Std 45 Light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15410219"/>
      </p:ext>
    </p:extLst>
  </p:cSld>
  <p:clrMapOvr>
    <a:masterClrMapping/>
  </p:clrMapOvr>
</p:sldLayout>
</file>

<file path=ppt/slideLayouts/slideLayout2.xml><?xml version="1.0" encoding="utf-8"?>
<p:sldLayout xmlns:a="http://purl.oclc.org/ooxml/drawingml/main" xmlns:r="http://purl.oclc.org/ooxml/officeDocument/relationships" xmlns:p="http://purl.oclc.org/ooxml/presentationml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799" y="2683279"/>
            <a:ext cx="6944783" cy="1470025"/>
          </a:xfrm>
          <a:prstGeom prst="rect">
            <a:avLst/>
          </a:prstGeom>
        </p:spPr>
        <p:txBody>
          <a:bodyPr anchor="ctr" anchorCtr="0"/>
          <a:lstStyle>
            <a:lvl1pPr algn="r">
              <a:defRPr sz="30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nl-BE" dirty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25546748"/>
      </p:ext>
    </p:extLst>
  </p:cSld>
  <p:clrMapOvr>
    <a:masterClrMapping/>
  </p:clrMapOvr>
</p:sldLayout>
</file>

<file path=ppt/slideLayouts/slideLayout3.xml><?xml version="1.0" encoding="utf-8"?>
<p:sldLayout xmlns:a="http://purl.oclc.org/ooxml/drawingml/main" xmlns:r="http://purl.oclc.org/ooxml/officeDocument/relationships" xmlns:p="http://purl.oclc.org/ooxml/presentationml/main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2000" b="0" i="0">
                <a:solidFill>
                  <a:srgbClr val="2E3135"/>
                </a:solidFill>
                <a:latin typeface="Verdana"/>
                <a:cs typeface="Verdana"/>
              </a:defRPr>
            </a:lvl1pPr>
          </a:lstStyle>
          <a:p>
            <a:r>
              <a:rPr lang="nl-BE" dirty="0"/>
              <a:t>Cliquez et modifiez le titre</a:t>
            </a:r>
            <a:endParaRPr lang="fr-FR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0" indent="0" algn="l">
              <a:buClr>
                <a:srgbClr val="305291"/>
              </a:buClr>
              <a:buFont typeface="Arial"/>
              <a:buNone/>
              <a:defRPr sz="2700">
                <a:solidFill>
                  <a:srgbClr val="474746"/>
                </a:solidFill>
                <a:latin typeface="+mj-lt"/>
              </a:defRPr>
            </a:lvl1pPr>
            <a:lvl2pPr marL="720000" indent="-285750" algn="l">
              <a:buClr>
                <a:srgbClr val="41A336"/>
              </a:buClr>
              <a:buFont typeface="Arial"/>
              <a:buChar char="•"/>
              <a:defRPr sz="1600" b="0" i="0">
                <a:solidFill>
                  <a:srgbClr val="2E3135"/>
                </a:solidFill>
                <a:latin typeface="Verdana"/>
                <a:cs typeface="Verdana"/>
              </a:defRPr>
            </a:lvl2pPr>
            <a:lvl3pPr marL="990000" indent="-228600" algn="l">
              <a:buClr>
                <a:srgbClr val="41A336"/>
              </a:buClr>
              <a:buFont typeface="Arial"/>
              <a:buChar char="•"/>
              <a:defRPr sz="1400" b="0" i="0">
                <a:solidFill>
                  <a:srgbClr val="2E3135"/>
                </a:solidFill>
                <a:latin typeface="Verdana"/>
                <a:cs typeface="Verdana"/>
              </a:defRPr>
            </a:lvl3pPr>
            <a:lvl4pPr marL="1260000" indent="-228600" algn="l">
              <a:buClr>
                <a:srgbClr val="41A336"/>
              </a:buClr>
              <a:buFont typeface="Arial"/>
              <a:buChar char="•"/>
              <a:defRPr sz="1200" b="0" i="0">
                <a:solidFill>
                  <a:srgbClr val="2E3135"/>
                </a:solidFill>
                <a:latin typeface="Verdana"/>
                <a:cs typeface="Verdana"/>
              </a:defRPr>
            </a:lvl4pPr>
            <a:lvl5pPr marL="1530000" indent="-228600" algn="l">
              <a:buClr>
                <a:srgbClr val="41A336"/>
              </a:buClr>
              <a:buFont typeface="Arial"/>
              <a:buChar char="•"/>
              <a:defRPr sz="1000" b="0" i="0">
                <a:solidFill>
                  <a:srgbClr val="2E3135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5164138" y="6286500"/>
            <a:ext cx="2133600" cy="365125"/>
          </a:xfrm>
          <a:prstGeom prst="rect">
            <a:avLst/>
          </a:prstGeom>
        </p:spPr>
        <p:txBody>
          <a:bodyPr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30529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212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purl.oclc.org/ooxml/officeDocument/relationships/image" Target="../media/image1.png"/><Relationship Id="rId2" Type="http://purl.oclc.org/ooxml/officeDocument/relationships/theme" Target="../theme/theme1.xml"/><Relationship Id="rId1" Type="http://purl.oclc.org/ooxml/officeDocument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purl.oclc.org/ooxml/officeDocument/relationships/image" Target="../media/image2.png"/><Relationship Id="rId2" Type="http://purl.oclc.org/ooxml/officeDocument/relationships/theme" Target="../theme/theme2.xml"/><Relationship Id="rId1" Type="http://purl.oclc.org/ooxml/officeDocument/relationships/slideLayout" Target="../slideLayouts/slideLayout2.xml"/><Relationship Id="rId4" Type="http://purl.oclc.org/ooxml/officeDocument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purl.oclc.org/ooxml/officeDocument/relationships/image" Target="../media/image3.emf"/><Relationship Id="rId2" Type="http://purl.oclc.org/ooxml/officeDocument/relationships/theme" Target="../theme/theme3.xml"/><Relationship Id="rId1" Type="http://purl.oclc.org/ooxml/officeDocument/relationships/slideLayout" Target="../slideLayouts/slideLayout3.xml"/></Relationships>
</file>

<file path=ppt/slideMasters/slideMaster1.xml><?xml version="1.0" encoding="utf-8"?>
<p:sldMaster xmlns:a="http://purl.oclc.org/ooxml/drawingml/main" xmlns:r="http://purl.oclc.org/ooxml/officeDocument/relationships" xmlns:p="http://purl.oclc.org/ooxml/presentationml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cessus 8"/>
          <p:cNvSpPr/>
          <p:nvPr/>
        </p:nvSpPr>
        <p:spPr>
          <a:xfrm>
            <a:off x="0" y="0"/>
            <a:ext cx="9144000" cy="4554538"/>
          </a:xfrm>
          <a:prstGeom prst="flowChartProcess">
            <a:avLst/>
          </a:prstGeom>
          <a:solidFill>
            <a:srgbClr val="2E313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              </a:t>
            </a:r>
          </a:p>
        </p:txBody>
      </p:sp>
      <p:grpSp>
        <p:nvGrpSpPr>
          <p:cNvPr id="1027" name="Grouper 13"/>
          <p:cNvGrpSpPr>
            <a:grpSpLocks/>
          </p:cNvGrpSpPr>
          <p:nvPr userDrawn="1"/>
        </p:nvGrpSpPr>
        <p:grpSpPr bwMode="auto">
          <a:xfrm>
            <a:off x="6948488" y="4391025"/>
            <a:ext cx="1384300" cy="831850"/>
            <a:chOff x="6948948" y="4391742"/>
            <a:chExt cx="1384302" cy="830915"/>
          </a:xfrm>
        </p:grpSpPr>
        <p:sp>
          <p:nvSpPr>
            <p:cNvPr id="10" name="Processus 9"/>
            <p:cNvSpPr/>
            <p:nvPr userDrawn="1"/>
          </p:nvSpPr>
          <p:spPr>
            <a:xfrm>
              <a:off x="7298199" y="4391742"/>
              <a:ext cx="682626" cy="507429"/>
            </a:xfrm>
            <a:prstGeom prst="flowChartProcess">
              <a:avLst/>
            </a:prstGeom>
            <a:solidFill>
              <a:srgbClr val="2E313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/>
                <a:t>     </a:t>
              </a:r>
            </a:p>
          </p:txBody>
        </p:sp>
        <p:sp>
          <p:nvSpPr>
            <p:cNvPr id="11" name="Connecteur 10"/>
            <p:cNvSpPr/>
            <p:nvPr userDrawn="1"/>
          </p:nvSpPr>
          <p:spPr>
            <a:xfrm>
              <a:off x="6948948" y="4553485"/>
              <a:ext cx="1384302" cy="669172"/>
            </a:xfrm>
            <a:custGeom>
              <a:avLst/>
              <a:gdLst/>
              <a:ahLst/>
              <a:cxnLst/>
              <a:rect l="l" t="t" r="r" b="b"/>
              <a:pathLst>
                <a:path w="1384302" h="668657">
                  <a:moveTo>
                    <a:pt x="350838" y="0"/>
                  </a:moveTo>
                  <a:cubicBezTo>
                    <a:pt x="496159" y="0"/>
                    <a:pt x="620845" y="84197"/>
                    <a:pt x="674105" y="204193"/>
                  </a:cubicBezTo>
                  <a:lnTo>
                    <a:pt x="692151" y="259591"/>
                  </a:lnTo>
                  <a:lnTo>
                    <a:pt x="710197" y="204194"/>
                  </a:lnTo>
                  <a:cubicBezTo>
                    <a:pt x="763457" y="84198"/>
                    <a:pt x="888143" y="1"/>
                    <a:pt x="1033464" y="1"/>
                  </a:cubicBezTo>
                  <a:cubicBezTo>
                    <a:pt x="1227226" y="1"/>
                    <a:pt x="1384302" y="149685"/>
                    <a:pt x="1384302" y="334329"/>
                  </a:cubicBezTo>
                  <a:cubicBezTo>
                    <a:pt x="1384302" y="518973"/>
                    <a:pt x="1227226" y="668657"/>
                    <a:pt x="1033464" y="668657"/>
                  </a:cubicBezTo>
                  <a:cubicBezTo>
                    <a:pt x="888143" y="668657"/>
                    <a:pt x="763457" y="584460"/>
                    <a:pt x="710197" y="464465"/>
                  </a:cubicBezTo>
                  <a:lnTo>
                    <a:pt x="692151" y="409067"/>
                  </a:lnTo>
                  <a:lnTo>
                    <a:pt x="674105" y="464464"/>
                  </a:lnTo>
                  <a:cubicBezTo>
                    <a:pt x="620845" y="584459"/>
                    <a:pt x="496159" y="668656"/>
                    <a:pt x="350838" y="668656"/>
                  </a:cubicBezTo>
                  <a:cubicBezTo>
                    <a:pt x="157076" y="668656"/>
                    <a:pt x="0" y="518972"/>
                    <a:pt x="0" y="334328"/>
                  </a:cubicBezTo>
                  <a:cubicBezTo>
                    <a:pt x="0" y="149684"/>
                    <a:pt x="157076" y="0"/>
                    <a:pt x="35083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  <p:pic>
        <p:nvPicPr>
          <p:cNvPr id="1028" name="Image 15" descr="UNamu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800600"/>
            <a:ext cx="1709738" cy="18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457200" rtl="0" eaLnBrk="0" fontAlgn="base" hangingPunct="0">
        <a:spcBef>
          <a:spcPct val="0%"/>
        </a:spcBef>
        <a:spcAft>
          <a:spcPct val="0%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pitchFamily="-109" charset="-128"/>
        </a:defRPr>
      </a:lvl1pPr>
      <a:lvl2pPr algn="ctr" defTabSz="457200" rtl="0" eaLnBrk="0" fontAlgn="base" hangingPunct="0"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pitchFamily="-109" charset="-128"/>
        </a:defRPr>
      </a:lvl2pPr>
      <a:lvl3pPr algn="ctr" defTabSz="457200" rtl="0" eaLnBrk="0" fontAlgn="base" hangingPunct="0"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pitchFamily="-109" charset="-128"/>
        </a:defRPr>
      </a:lvl3pPr>
      <a:lvl4pPr algn="ctr" defTabSz="457200" rtl="0" eaLnBrk="0" fontAlgn="base" hangingPunct="0"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pitchFamily="-109" charset="-128"/>
        </a:defRPr>
      </a:lvl4pPr>
      <a:lvl5pPr algn="ctr" defTabSz="457200" rtl="0" eaLnBrk="0" fontAlgn="base" hangingPunct="0"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pitchFamily="-109" charset="-128"/>
        </a:defRPr>
      </a:lvl5pPr>
      <a:lvl6pPr marL="457200" algn="ctr" defTabSz="457200" rtl="0" fontAlgn="base"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defTabSz="457200" rtl="0" fontAlgn="base"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defTabSz="457200" rtl="0" fontAlgn="base"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defTabSz="457200" rtl="0" fontAlgn="base"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%"/>
        </a:spcBef>
        <a:spcAft>
          <a:spcPct val="0%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pitchFamily="-109" charset="-128"/>
        </a:defRPr>
      </a:lvl1pPr>
      <a:lvl2pPr marL="742950" indent="-285750" algn="l" defTabSz="457200" rtl="0" eaLnBrk="0" fontAlgn="base" hangingPunct="0">
        <a:spcBef>
          <a:spcPct val="20%"/>
        </a:spcBef>
        <a:spcAft>
          <a:spcPct val="0%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%"/>
        </a:spcBef>
        <a:spcAft>
          <a:spcPct val="0%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%"/>
        </a:spcBef>
        <a:spcAft>
          <a:spcPct val="0%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%"/>
        </a:spcBef>
        <a:spcAft>
          <a:spcPct val="0%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%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%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%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%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purl.oclc.org/ooxml/drawingml/main" xmlns:r="http://purl.oclc.org/ooxml/officeDocument/relationships" xmlns:p="http://purl.oclc.org/ooxml/presentationml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cessus 6"/>
          <p:cNvSpPr/>
          <p:nvPr userDrawn="1"/>
        </p:nvSpPr>
        <p:spPr>
          <a:xfrm>
            <a:off x="0" y="0"/>
            <a:ext cx="9144000" cy="5497513"/>
          </a:xfrm>
          <a:prstGeom prst="flowChartProcess">
            <a:avLst/>
          </a:prstGeom>
          <a:solidFill>
            <a:srgbClr val="55AB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Verdana"/>
                <a:cs typeface="Verdana"/>
              </a:rPr>
              <a:t>               </a:t>
            </a:r>
          </a:p>
        </p:txBody>
      </p:sp>
      <p:pic>
        <p:nvPicPr>
          <p:cNvPr id="3075" name="Image 4" descr="PICTOS_blanc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49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grpSp>
        <p:nvGrpSpPr>
          <p:cNvPr id="3076" name="Grouper 12"/>
          <p:cNvGrpSpPr>
            <a:grpSpLocks/>
          </p:cNvGrpSpPr>
          <p:nvPr userDrawn="1"/>
        </p:nvGrpSpPr>
        <p:grpSpPr bwMode="auto">
          <a:xfrm>
            <a:off x="6948488" y="5353050"/>
            <a:ext cx="1384300" cy="814388"/>
            <a:chOff x="6948948" y="5525435"/>
            <a:chExt cx="1384302" cy="813222"/>
          </a:xfrm>
        </p:grpSpPr>
        <p:sp>
          <p:nvSpPr>
            <p:cNvPr id="9" name="Processus 8"/>
            <p:cNvSpPr/>
            <p:nvPr userDrawn="1"/>
          </p:nvSpPr>
          <p:spPr>
            <a:xfrm>
              <a:off x="7298199" y="5525435"/>
              <a:ext cx="682626" cy="507273"/>
            </a:xfrm>
            <a:prstGeom prst="flowChartProcess">
              <a:avLst/>
            </a:prstGeom>
            <a:solidFill>
              <a:srgbClr val="55AB2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>
                  <a:latin typeface="Verdana"/>
                  <a:cs typeface="Verdana"/>
                </a:rPr>
                <a:t>     </a:t>
              </a:r>
            </a:p>
          </p:txBody>
        </p:sp>
        <p:sp>
          <p:nvSpPr>
            <p:cNvPr id="10" name="Connecteur 10"/>
            <p:cNvSpPr/>
            <p:nvPr userDrawn="1"/>
          </p:nvSpPr>
          <p:spPr>
            <a:xfrm>
              <a:off x="6948948" y="5669691"/>
              <a:ext cx="1384302" cy="668966"/>
            </a:xfrm>
            <a:custGeom>
              <a:avLst/>
              <a:gdLst/>
              <a:ahLst/>
              <a:cxnLst/>
              <a:rect l="l" t="t" r="r" b="b"/>
              <a:pathLst>
                <a:path w="1384302" h="668657">
                  <a:moveTo>
                    <a:pt x="350838" y="0"/>
                  </a:moveTo>
                  <a:cubicBezTo>
                    <a:pt x="496159" y="0"/>
                    <a:pt x="620845" y="84197"/>
                    <a:pt x="674105" y="204193"/>
                  </a:cubicBezTo>
                  <a:lnTo>
                    <a:pt x="692151" y="259591"/>
                  </a:lnTo>
                  <a:lnTo>
                    <a:pt x="710197" y="204194"/>
                  </a:lnTo>
                  <a:cubicBezTo>
                    <a:pt x="763457" y="84198"/>
                    <a:pt x="888143" y="1"/>
                    <a:pt x="1033464" y="1"/>
                  </a:cubicBezTo>
                  <a:cubicBezTo>
                    <a:pt x="1227226" y="1"/>
                    <a:pt x="1384302" y="149685"/>
                    <a:pt x="1384302" y="334329"/>
                  </a:cubicBezTo>
                  <a:cubicBezTo>
                    <a:pt x="1384302" y="518973"/>
                    <a:pt x="1227226" y="668657"/>
                    <a:pt x="1033464" y="668657"/>
                  </a:cubicBezTo>
                  <a:cubicBezTo>
                    <a:pt x="888143" y="668657"/>
                    <a:pt x="763457" y="584460"/>
                    <a:pt x="710197" y="464465"/>
                  </a:cubicBezTo>
                  <a:lnTo>
                    <a:pt x="692151" y="409067"/>
                  </a:lnTo>
                  <a:lnTo>
                    <a:pt x="674105" y="464464"/>
                  </a:lnTo>
                  <a:cubicBezTo>
                    <a:pt x="620845" y="584459"/>
                    <a:pt x="496159" y="668656"/>
                    <a:pt x="350838" y="668656"/>
                  </a:cubicBezTo>
                  <a:cubicBezTo>
                    <a:pt x="157076" y="668656"/>
                    <a:pt x="0" y="518972"/>
                    <a:pt x="0" y="334328"/>
                  </a:cubicBezTo>
                  <a:cubicBezTo>
                    <a:pt x="0" y="149684"/>
                    <a:pt x="157076" y="0"/>
                    <a:pt x="35083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Verdana"/>
                <a:cs typeface="Verdana"/>
              </a:endParaRPr>
            </a:p>
          </p:txBody>
        </p:sp>
      </p:grpSp>
      <p:pic>
        <p:nvPicPr>
          <p:cNvPr id="3077" name="Image 11" descr="UNamur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761038"/>
            <a:ext cx="954088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sp>
        <p:nvSpPr>
          <p:cNvPr id="18" name="Espace réservé du contenu 2"/>
          <p:cNvSpPr txBox="1">
            <a:spLocks/>
          </p:cNvSpPr>
          <p:nvPr userDrawn="1"/>
        </p:nvSpPr>
        <p:spPr>
          <a:xfrm>
            <a:off x="457200" y="6516688"/>
            <a:ext cx="8229600" cy="233362"/>
          </a:xfrm>
          <a:prstGeom prst="rect">
            <a:avLst/>
          </a:prstGeom>
          <a:noFill/>
        </p:spPr>
        <p:txBody>
          <a:bodyPr lIns="0" tIns="0" rIns="0" bIns="0" anchor="b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%"/>
              </a:spcBef>
              <a:spcAft>
                <a:spcPct val="0%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%"/>
              </a:spcBef>
              <a:spcAft>
                <a:spcPct val="0%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%"/>
              </a:spcBef>
              <a:spcAft>
                <a:spcPct val="0%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%"/>
              </a:spcBef>
              <a:spcAft>
                <a:spcPct val="0%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%"/>
              </a:spcBef>
              <a:buClr>
                <a:srgbClr val="FF6600"/>
              </a:buClr>
              <a:buFont typeface="Arial" panose="020B0604020202020204" pitchFamily="34" charset="0"/>
              <a:buNone/>
            </a:pPr>
            <a:r>
              <a:rPr lang="nl-BE" altLang="fr-FR" sz="800">
                <a:solidFill>
                  <a:srgbClr val="2E3135"/>
                </a:solidFill>
                <a:latin typeface="Verdana" panose="020B0604030504040204" pitchFamily="34" charset="0"/>
              </a:rPr>
              <a:t>www.unamur.be</a:t>
            </a:r>
            <a:endParaRPr lang="fr-FR" altLang="fr-FR" sz="800">
              <a:solidFill>
                <a:srgbClr val="2E3135"/>
              </a:solidFill>
              <a:latin typeface="Verdana" panose="020B060403050404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ctr" defTabSz="457200" rtl="0" eaLnBrk="0" fontAlgn="base" hangingPunct="0">
        <a:spcBef>
          <a:spcPct val="0%"/>
        </a:spcBef>
        <a:spcAft>
          <a:spcPct val="0%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pitchFamily="-109" charset="-128"/>
        </a:defRPr>
      </a:lvl1pPr>
      <a:lvl2pPr algn="ctr" defTabSz="457200" rtl="0" eaLnBrk="0" fontAlgn="base" hangingPunct="0"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pitchFamily="-109" charset="-128"/>
        </a:defRPr>
      </a:lvl2pPr>
      <a:lvl3pPr algn="ctr" defTabSz="457200" rtl="0" eaLnBrk="0" fontAlgn="base" hangingPunct="0"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pitchFamily="-109" charset="-128"/>
        </a:defRPr>
      </a:lvl3pPr>
      <a:lvl4pPr algn="ctr" defTabSz="457200" rtl="0" eaLnBrk="0" fontAlgn="base" hangingPunct="0"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pitchFamily="-109" charset="-128"/>
        </a:defRPr>
      </a:lvl4pPr>
      <a:lvl5pPr algn="ctr" defTabSz="457200" rtl="0" eaLnBrk="0" fontAlgn="base" hangingPunct="0"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pitchFamily="-109" charset="-128"/>
        </a:defRPr>
      </a:lvl5pPr>
      <a:lvl6pPr marL="457200" algn="ctr" defTabSz="457200" rtl="0" fontAlgn="base"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defTabSz="457200" rtl="0" fontAlgn="base"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defTabSz="457200" rtl="0" fontAlgn="base"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defTabSz="457200" rtl="0" fontAlgn="base"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%"/>
        </a:spcBef>
        <a:spcAft>
          <a:spcPct val="0%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pitchFamily="-109" charset="-128"/>
        </a:defRPr>
      </a:lvl1pPr>
      <a:lvl2pPr marL="742950" indent="-285750" algn="l" defTabSz="457200" rtl="0" eaLnBrk="0" fontAlgn="base" hangingPunct="0">
        <a:spcBef>
          <a:spcPct val="20%"/>
        </a:spcBef>
        <a:spcAft>
          <a:spcPct val="0%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%"/>
        </a:spcBef>
        <a:spcAft>
          <a:spcPct val="0%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%"/>
        </a:spcBef>
        <a:spcAft>
          <a:spcPct val="0%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%"/>
        </a:spcBef>
        <a:spcAft>
          <a:spcPct val="0%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%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%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%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%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purl.oclc.org/ooxml/drawingml/main" xmlns:r="http://purl.oclc.org/ooxml/officeDocument/relationships" xmlns:p="http://purl.oclc.org/ooxml/presentationml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91300"/>
            <a:ext cx="91440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sp>
        <p:nvSpPr>
          <p:cNvPr id="6" name="Espace réservé du contenu 2"/>
          <p:cNvSpPr txBox="1">
            <a:spLocks/>
          </p:cNvSpPr>
          <p:nvPr userDrawn="1"/>
        </p:nvSpPr>
        <p:spPr>
          <a:xfrm>
            <a:off x="457200" y="6516688"/>
            <a:ext cx="8229600" cy="233362"/>
          </a:xfrm>
          <a:prstGeom prst="rect">
            <a:avLst/>
          </a:prstGeom>
          <a:noFill/>
        </p:spPr>
        <p:txBody>
          <a:bodyPr lIns="0" tIns="0" rIns="0" bIns="0" anchor="b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%"/>
              </a:spcBef>
              <a:spcAft>
                <a:spcPct val="0%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%"/>
              </a:spcBef>
              <a:spcAft>
                <a:spcPct val="0%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%"/>
              </a:spcBef>
              <a:spcAft>
                <a:spcPct val="0%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%"/>
              </a:spcBef>
              <a:spcAft>
                <a:spcPct val="0%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%"/>
              </a:spcBef>
              <a:buClr>
                <a:srgbClr val="FF6600"/>
              </a:buClr>
              <a:buFont typeface="Arial" panose="020B0604020202020204" pitchFamily="34" charset="0"/>
              <a:buNone/>
            </a:pPr>
            <a:r>
              <a:rPr lang="nl-BE" altLang="fr-FR" sz="800">
                <a:solidFill>
                  <a:schemeClr val="bg1"/>
                </a:solidFill>
                <a:latin typeface="Verdana" panose="020B0604030504040204" pitchFamily="34" charset="0"/>
              </a:rPr>
              <a:t>www.unamur.be</a:t>
            </a:r>
            <a:endParaRPr lang="fr-FR" altLang="fr-FR" sz="80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defTabSz="457200" rtl="0" eaLnBrk="0" fontAlgn="base" hangingPunct="0">
        <a:spcBef>
          <a:spcPct val="0%"/>
        </a:spcBef>
        <a:spcAft>
          <a:spcPct val="0%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pitchFamily="-109" charset="-128"/>
        </a:defRPr>
      </a:lvl1pPr>
      <a:lvl2pPr algn="ctr" defTabSz="457200" rtl="0" eaLnBrk="0" fontAlgn="base" hangingPunct="0"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pitchFamily="-109" charset="-128"/>
        </a:defRPr>
      </a:lvl2pPr>
      <a:lvl3pPr algn="ctr" defTabSz="457200" rtl="0" eaLnBrk="0" fontAlgn="base" hangingPunct="0"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pitchFamily="-109" charset="-128"/>
        </a:defRPr>
      </a:lvl3pPr>
      <a:lvl4pPr algn="ctr" defTabSz="457200" rtl="0" eaLnBrk="0" fontAlgn="base" hangingPunct="0"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pitchFamily="-109" charset="-128"/>
        </a:defRPr>
      </a:lvl4pPr>
      <a:lvl5pPr algn="ctr" defTabSz="457200" rtl="0" eaLnBrk="0" fontAlgn="base" hangingPunct="0"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pitchFamily="-109" charset="-128"/>
        </a:defRPr>
      </a:lvl5pPr>
      <a:lvl6pPr marL="457200" algn="ctr" defTabSz="457200" rtl="0" fontAlgn="base"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defTabSz="457200" rtl="0" fontAlgn="base"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defTabSz="457200" rtl="0" fontAlgn="base"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defTabSz="457200" rtl="0" fontAlgn="base"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%"/>
        </a:spcBef>
        <a:spcAft>
          <a:spcPct val="0%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pitchFamily="-109" charset="-128"/>
        </a:defRPr>
      </a:lvl1pPr>
      <a:lvl2pPr marL="742950" indent="-285750" algn="l" defTabSz="457200" rtl="0" eaLnBrk="0" fontAlgn="base" hangingPunct="0">
        <a:spcBef>
          <a:spcPct val="20%"/>
        </a:spcBef>
        <a:spcAft>
          <a:spcPct val="0%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%"/>
        </a:spcBef>
        <a:spcAft>
          <a:spcPct val="0%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%"/>
        </a:spcBef>
        <a:spcAft>
          <a:spcPct val="0%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%"/>
        </a:spcBef>
        <a:spcAft>
          <a:spcPct val="0%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%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%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%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%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purl.oclc.org/ooxml/officeDocument/relationships/image" Target="../media/image10.png"/><Relationship Id="rId13" Type="http://purl.oclc.org/ooxml/officeDocument/relationships/image" Target="../media/image14.jpeg"/><Relationship Id="rId3" Type="http://purl.oclc.org/ooxml/officeDocument/relationships/image" Target="../media/image5.PNG"/><Relationship Id="rId7" Type="http://purl.oclc.org/ooxml/officeDocument/relationships/image" Target="../media/image9.jpeg"/><Relationship Id="rId12" Type="http://purl.oclc.org/ooxml/officeDocument/relationships/image" Target="../media/image13.png"/><Relationship Id="rId2" Type="http://purl.oclc.org/ooxml/officeDocument/relationships/image" Target="../media/image4.png"/><Relationship Id="rId1" Type="http://purl.oclc.org/ooxml/officeDocument/relationships/slideLayout" Target="../slideLayouts/slideLayout3.xml"/><Relationship Id="rId6" Type="http://purl.oclc.org/ooxml/officeDocument/relationships/image" Target="../media/image8.png"/><Relationship Id="rId11" Type="http://purl.oclc.org/ooxml/officeDocument/relationships/hyperlink" Target="http://species.wikimedia.org/wiki/clarias_gariepinus" TargetMode="External"/><Relationship Id="rId5" Type="http://purl.oclc.org/ooxml/officeDocument/relationships/image" Target="../media/image7.PNG"/><Relationship Id="rId10" Type="http://purl.oclc.org/ooxml/officeDocument/relationships/image" Target="../media/image12.jpeg"/><Relationship Id="rId4" Type="http://purl.oclc.org/ooxml/officeDocument/relationships/image" Target="../media/image6.wmf"/><Relationship Id="rId9" Type="http://purl.oclc.org/ooxml/officeDocument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purl.oclc.org/ooxml/officeDocument/relationships/image" Target="../media/image21.png"/><Relationship Id="rId3" Type="http://purl.oclc.org/ooxml/officeDocument/relationships/image" Target="../media/image16.png"/><Relationship Id="rId7" Type="http://purl.oclc.org/ooxml/officeDocument/relationships/image" Target="../media/image20.png"/><Relationship Id="rId2" Type="http://purl.oclc.org/ooxml/officeDocument/relationships/image" Target="../media/image15.PNG"/><Relationship Id="rId1" Type="http://purl.oclc.org/ooxml/officeDocument/relationships/slideLayout" Target="../slideLayouts/slideLayout3.xml"/><Relationship Id="rId6" Type="http://purl.oclc.org/ooxml/officeDocument/relationships/image" Target="../media/image19.jpeg"/><Relationship Id="rId5" Type="http://purl.oclc.org/ooxml/officeDocument/relationships/image" Target="../media/image18.png"/><Relationship Id="rId10" Type="http://purl.oclc.org/ooxml/officeDocument/relationships/image" Target="../media/image14.jpeg"/><Relationship Id="rId4" Type="http://purl.oclc.org/ooxml/officeDocument/relationships/image" Target="../media/image17.emf"/><Relationship Id="rId9" Type="http://purl.oclc.org/ooxml/officeDocument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purl.oclc.org/ooxml/officeDocument/relationships/image" Target="../media/image13.png"/><Relationship Id="rId2" Type="http://purl.oclc.org/ooxml/officeDocument/relationships/image" Target="../media/image22.emf"/><Relationship Id="rId1" Type="http://purl.oclc.org/ooxml/officeDocument/relationships/slideLayout" Target="../slideLayouts/slideLayout3.xml"/><Relationship Id="rId4" Type="http://purl.oclc.org/ooxml/officeDocument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purl.oclc.org/ooxml/officeDocument/relationships/image" Target="../media/image13.png"/><Relationship Id="rId3" Type="http://purl.oclc.org/ooxml/officeDocument/relationships/hyperlink" Target="http://species.wikimedia.org/wiki/clarias_gariepinus" TargetMode="External"/><Relationship Id="rId7" Type="http://purl.oclc.org/ooxml/officeDocument/relationships/image" Target="../media/image26.PNG"/><Relationship Id="rId2" Type="http://purl.oclc.org/ooxml/officeDocument/relationships/image" Target="../media/image12.jpeg"/><Relationship Id="rId1" Type="http://purl.oclc.org/ooxml/officeDocument/relationships/slideLayout" Target="../slideLayouts/slideLayout3.xml"/><Relationship Id="rId6" Type="http://purl.oclc.org/ooxml/officeDocument/relationships/image" Target="../media/image25.PNG"/><Relationship Id="rId5" Type="http://purl.oclc.org/ooxml/officeDocument/relationships/image" Target="../media/image24.PNG"/><Relationship Id="rId4" Type="http://purl.oclc.org/ooxml/officeDocument/relationships/image" Target="../media/image23.PNG"/><Relationship Id="rId9" Type="http://purl.oclc.org/ooxml/officeDocument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purl.oclc.org/ooxml/officeDocument/relationships/image" Target="../media/image14.jpeg"/><Relationship Id="rId2" Type="http://purl.oclc.org/ooxml/officeDocument/relationships/image" Target="../media/image13.png"/><Relationship Id="rId1" Type="http://purl.oclc.org/ooxml/officeDocument/relationships/slideLayout" Target="../slideLayouts/slideLayout3.xml"/></Relationships>
</file>

<file path=ppt/slides/slide1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u contenu 1"/>
          <p:cNvSpPr>
            <a:spLocks noGrp="1"/>
          </p:cNvSpPr>
          <p:nvPr>
            <p:ph idx="1"/>
          </p:nvPr>
        </p:nvSpPr>
        <p:spPr bwMode="auto">
          <a:xfrm>
            <a:off x="0" y="0"/>
            <a:ext cx="9144000" cy="45545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0%"/>
              </a:lnSpc>
              <a:spcAft>
                <a:spcPct val="0%"/>
              </a:spcAft>
            </a:pPr>
            <a:r>
              <a:rPr lang="fr-FR" altLang="fr-FR" dirty="0">
                <a:solidFill>
                  <a:srgbClr val="FFFFFF"/>
                </a:solidFill>
                <a:latin typeface="Verdana" panose="020B0604030504040204" pitchFamily="34" charset="0"/>
              </a:rPr>
              <a:t>  </a:t>
            </a:r>
            <a:r>
              <a:rPr lang="fr-FR" altLang="fr-FR" dirty="0">
                <a:latin typeface="Verdana" panose="020B0604030504040204" pitchFamily="34" charset="0"/>
              </a:rPr>
              <a:t>A multi-</a:t>
            </a:r>
            <a:r>
              <a:rPr lang="fr-FR" altLang="fr-FR" dirty="0" err="1">
                <a:latin typeface="Verdana" panose="020B0604030504040204" pitchFamily="34" charset="0"/>
              </a:rPr>
              <a:t>biomarker</a:t>
            </a:r>
            <a:r>
              <a:rPr lang="fr-FR" altLang="fr-FR" dirty="0">
                <a:latin typeface="Verdana" panose="020B0604030504040204" pitchFamily="34" charset="0"/>
              </a:rPr>
              <a:t> </a:t>
            </a:r>
            <a:r>
              <a:rPr lang="fr-FR" altLang="fr-FR" dirty="0" err="1">
                <a:latin typeface="Verdana" panose="020B0604030504040204" pitchFamily="34" charset="0"/>
              </a:rPr>
              <a:t>approach</a:t>
            </a:r>
            <a:r>
              <a:rPr lang="fr-FR" altLang="fr-FR" dirty="0">
                <a:latin typeface="Verdana" panose="020B0604030504040204" pitchFamily="34" charset="0"/>
              </a:rPr>
              <a:t> highlights the </a:t>
            </a:r>
            <a:r>
              <a:rPr lang="fr-FR" altLang="fr-FR" dirty="0" err="1">
                <a:latin typeface="Verdana" panose="020B0604030504040204" pitchFamily="34" charset="0"/>
              </a:rPr>
              <a:t>physiological</a:t>
            </a:r>
            <a:r>
              <a:rPr lang="fr-FR" altLang="fr-FR" dirty="0">
                <a:latin typeface="Verdana" panose="020B0604030504040204" pitchFamily="34" charset="0"/>
              </a:rPr>
              <a:t> </a:t>
            </a:r>
            <a:r>
              <a:rPr lang="fr-FR" altLang="fr-FR" dirty="0" err="1">
                <a:latin typeface="Verdana" panose="020B0604030504040204" pitchFamily="34" charset="0"/>
              </a:rPr>
              <a:t>functions</a:t>
            </a:r>
            <a:r>
              <a:rPr lang="fr-FR" altLang="fr-FR" dirty="0">
                <a:latin typeface="Verdana" panose="020B0604030504040204" pitchFamily="34" charset="0"/>
              </a:rPr>
              <a:t> </a:t>
            </a:r>
            <a:r>
              <a:rPr lang="fr-FR" altLang="fr-FR" dirty="0" err="1">
                <a:latin typeface="Verdana" panose="020B0604030504040204" pitchFamily="34" charset="0"/>
              </a:rPr>
              <a:t>affected</a:t>
            </a:r>
            <a:r>
              <a:rPr lang="fr-FR" altLang="fr-FR" dirty="0">
                <a:latin typeface="Verdana" panose="020B0604030504040204" pitchFamily="34" charset="0"/>
              </a:rPr>
              <a:t> by </a:t>
            </a:r>
            <a:r>
              <a:rPr lang="fr-FR" altLang="fr-FR" dirty="0" err="1">
                <a:latin typeface="Verdana" panose="020B0604030504040204" pitchFamily="34" charset="0"/>
              </a:rPr>
              <a:t>chronic</a:t>
            </a:r>
            <a:r>
              <a:rPr lang="fr-FR" altLang="fr-FR" dirty="0">
                <a:latin typeface="Verdana" panose="020B0604030504040204" pitchFamily="34" charset="0"/>
              </a:rPr>
              <a:t> </a:t>
            </a:r>
            <a:r>
              <a:rPr lang="fr-FR" altLang="fr-FR" dirty="0" err="1">
                <a:latin typeface="Verdana" panose="020B0604030504040204" pitchFamily="34" charset="0"/>
              </a:rPr>
              <a:t>exposure</a:t>
            </a:r>
            <a:r>
              <a:rPr lang="fr-FR" altLang="fr-FR" dirty="0">
                <a:latin typeface="Verdana" panose="020B0604030504040204" pitchFamily="34" charset="0"/>
              </a:rPr>
              <a:t> of </a:t>
            </a:r>
            <a:r>
              <a:rPr lang="fr-FR" altLang="fr-FR" dirty="0" err="1">
                <a:latin typeface="Verdana" panose="020B0604030504040204" pitchFamily="34" charset="0"/>
              </a:rPr>
              <a:t>African</a:t>
            </a:r>
            <a:r>
              <a:rPr lang="fr-FR" altLang="fr-FR" dirty="0">
                <a:latin typeface="Verdana" panose="020B0604030504040204" pitchFamily="34" charset="0"/>
              </a:rPr>
              <a:t> </a:t>
            </a:r>
            <a:r>
              <a:rPr lang="fr-FR" altLang="fr-FR" dirty="0" err="1">
                <a:latin typeface="Verdana" panose="020B0604030504040204" pitchFamily="34" charset="0"/>
              </a:rPr>
              <a:t>catfish</a:t>
            </a:r>
            <a:r>
              <a:rPr lang="fr-FR" altLang="fr-FR" dirty="0">
                <a:latin typeface="Verdana" panose="020B0604030504040204" pitchFamily="34" charset="0"/>
              </a:rPr>
              <a:t> to the </a:t>
            </a:r>
            <a:r>
              <a:rPr lang="fr-FR" altLang="fr-FR" dirty="0" err="1">
                <a:latin typeface="Verdana" panose="020B0604030504040204" pitchFamily="34" charset="0"/>
              </a:rPr>
              <a:t>binary</a:t>
            </a:r>
            <a:r>
              <a:rPr lang="fr-FR" altLang="fr-FR" dirty="0">
                <a:latin typeface="Verdana" panose="020B0604030504040204" pitchFamily="34" charset="0"/>
              </a:rPr>
              <a:t> insecticide Acer 35EC</a:t>
            </a:r>
            <a:endParaRPr lang="fr-FR" altLang="fr-FR" dirty="0">
              <a:latin typeface="Verdana" panose="020B060403050404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Aft>
                <a:spcPct val="0%"/>
              </a:spcAft>
            </a:pPr>
            <a:endParaRPr lang="fr-FR" altLang="fr-FR" dirty="0">
              <a:latin typeface="Verdana" panose="020B060403050404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Aft>
                <a:spcPct val="0%"/>
              </a:spcAft>
            </a:pPr>
            <a:r>
              <a:rPr lang="fr-FR" altLang="fr-FR" sz="24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A. Houndji</a:t>
            </a:r>
            <a:r>
              <a:rPr lang="fr-FR" altLang="fr-FR" sz="2400" baseline="30%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1,2</a:t>
            </a:r>
            <a:r>
              <a:rPr lang="fr-FR" altLang="fr-FR" sz="24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I. </a:t>
            </a:r>
            <a:r>
              <a:rPr lang="fr-FR" altLang="fr-FR" sz="2400" dirty="0" err="1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Imorou</a:t>
            </a:r>
            <a:r>
              <a:rPr lang="fr-FR" altLang="fr-FR" sz="24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Toko</a:t>
            </a:r>
            <a:r>
              <a:rPr lang="fr-FR" altLang="fr-FR" sz="2400" baseline="30%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</a:t>
            </a:r>
            <a:r>
              <a:rPr lang="fr-FR" altLang="fr-FR" sz="24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A. Godonou</a:t>
            </a:r>
            <a:r>
              <a:rPr lang="fr-FR" altLang="fr-FR" sz="2400" baseline="30%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</a:t>
            </a:r>
            <a:r>
              <a:rPr lang="fr-FR" altLang="fr-FR" sz="24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</a:p>
          <a:p>
            <a:pPr marL="0" indent="0" eaLnBrk="1" hangingPunct="1">
              <a:spcAft>
                <a:spcPct val="0%"/>
              </a:spcAft>
            </a:pPr>
            <a:r>
              <a:rPr lang="fr-FR" altLang="fr-FR" sz="24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I. Ben Ammar</a:t>
            </a:r>
            <a:r>
              <a:rPr lang="fr-FR" altLang="fr-FR" sz="2400" baseline="30%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</a:t>
            </a:r>
            <a:r>
              <a:rPr lang="fr-FR" altLang="fr-FR" sz="24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P. Kestemont</a:t>
            </a:r>
            <a:r>
              <a:rPr lang="fr-FR" altLang="fr-FR" sz="2400" baseline="30%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</a:t>
            </a:r>
          </a:p>
          <a:p>
            <a:pPr marL="514350" indent="-514350" eaLnBrk="1" hangingPunct="1">
              <a:spcAft>
                <a:spcPct val="0%"/>
              </a:spcAft>
              <a:buAutoNum type="romanUcPeriod"/>
            </a:pPr>
            <a:endParaRPr lang="fr-FR" altLang="fr-FR" sz="24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lvl="0" indent="0" defTabSz="914400">
              <a:lnSpc>
                <a:spcPct val="100%"/>
              </a:lnSpc>
              <a:spcBef>
                <a:spcPct val="0%"/>
              </a:spcBef>
              <a:spcAft>
                <a:spcPct val="0%"/>
              </a:spcAft>
              <a:buClrTx/>
            </a:pPr>
            <a:r>
              <a:rPr lang="fr-BE" altLang="fr-FR" sz="2000" dirty="0">
                <a:latin typeface="Verdana" panose="020B0604030504040204" pitchFamily="34" charset="0"/>
                <a:ea typeface="Verdana" panose="020B0604030504040204" pitchFamily="34" charset="0"/>
              </a:rPr>
              <a:t>1. URBE, </a:t>
            </a:r>
            <a:r>
              <a:rPr lang="fr-BE" altLang="fr-FR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University</a:t>
            </a:r>
            <a:r>
              <a:rPr lang="fr-BE" altLang="fr-FR" sz="2000" dirty="0">
                <a:latin typeface="Verdana" panose="020B0604030504040204" pitchFamily="34" charset="0"/>
                <a:ea typeface="Verdana" panose="020B0604030504040204" pitchFamily="34" charset="0"/>
              </a:rPr>
              <a:t> of Namur &amp; 2. </a:t>
            </a:r>
            <a:r>
              <a:rPr lang="fr-BE" altLang="fr-FR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LaRAEAq</a:t>
            </a:r>
            <a:r>
              <a:rPr lang="fr-BE" altLang="fr-FR" sz="20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fr-BE" altLang="fr-FR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University</a:t>
            </a:r>
            <a:r>
              <a:rPr lang="fr-BE" altLang="fr-FR" sz="2000" dirty="0">
                <a:latin typeface="Verdana" panose="020B0604030504040204" pitchFamily="34" charset="0"/>
                <a:ea typeface="Verdana" panose="020B0604030504040204" pitchFamily="34" charset="0"/>
              </a:rPr>
              <a:t> of Parakou</a:t>
            </a:r>
          </a:p>
        </p:txBody>
      </p:sp>
    </p:spTree>
  </p:cSld>
  <p:clrMapOvr>
    <a:masterClrMapping/>
  </p:clrMapOvr>
</p:sld>
</file>

<file path=ppt/slides/slide2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3823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fr-FR" altLang="fr-FR" sz="3600" dirty="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Introduction</a:t>
            </a:r>
          </a:p>
        </p:txBody>
      </p:sp>
      <p:pic>
        <p:nvPicPr>
          <p:cNvPr id="1026" name="Picture 2" descr="Résultat de recherche d'images pour &quot;image Afrique UEMOA&quot;">
            <a:extLst>
              <a:ext uri="{FF2B5EF4-FFF2-40B4-BE49-F238E27FC236}">
                <a16:creationId xmlns:a16="http://schemas.microsoft.com/office/drawing/2014/main" id="{8E24ABD9-3CD7-4A70-92A4-6F86FBDD7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22" y="725036"/>
            <a:ext cx="3045656" cy="2462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59FEDD0-227F-48D4-8FE2-C4D42E7B01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6302" y="1287044"/>
            <a:ext cx="2146932" cy="1338196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87BD2C72-5F2B-4866-92E5-74C2A8E0751F}"/>
              </a:ext>
            </a:extLst>
          </p:cNvPr>
          <p:cNvPicPr/>
          <p:nvPr/>
        </p:nvPicPr>
        <p:blipFill rotWithShape="1">
          <a:blip r:embed="rId4">
            <a:lum contrast="40%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.527%"/>
          <a:stretch/>
        </p:blipFill>
        <p:spPr bwMode="auto">
          <a:xfrm>
            <a:off x="6647768" y="1119611"/>
            <a:ext cx="1634781" cy="1538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Flèche : bas 14">
            <a:extLst>
              <a:ext uri="{FF2B5EF4-FFF2-40B4-BE49-F238E27FC236}">
                <a16:creationId xmlns:a16="http://schemas.microsoft.com/office/drawing/2014/main" id="{9414025F-F78B-4710-9F65-4C91153A5E67}"/>
              </a:ext>
            </a:extLst>
          </p:cNvPr>
          <p:cNvSpPr/>
          <p:nvPr/>
        </p:nvSpPr>
        <p:spPr>
          <a:xfrm>
            <a:off x="1172598" y="2710045"/>
            <a:ext cx="102210" cy="460588"/>
          </a:xfrm>
          <a:prstGeom prst="downArrow">
            <a:avLst/>
          </a:prstGeom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6" name="Flèche : gauche 15">
            <a:extLst>
              <a:ext uri="{FF2B5EF4-FFF2-40B4-BE49-F238E27FC236}">
                <a16:creationId xmlns:a16="http://schemas.microsoft.com/office/drawing/2014/main" id="{813D900B-08CC-4A3B-A0D7-AC160466309D}"/>
              </a:ext>
            </a:extLst>
          </p:cNvPr>
          <p:cNvSpPr/>
          <p:nvPr/>
        </p:nvSpPr>
        <p:spPr>
          <a:xfrm flipV="1">
            <a:off x="5483234" y="1923773"/>
            <a:ext cx="1164534" cy="16761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AC17CB6B-1FBE-4B4C-BBC4-3B2241CCFB60}"/>
              </a:ext>
            </a:extLst>
          </p:cNvPr>
          <p:cNvGrpSpPr/>
          <p:nvPr/>
        </p:nvGrpSpPr>
        <p:grpSpPr>
          <a:xfrm>
            <a:off x="1014585" y="1755516"/>
            <a:ext cx="442499" cy="954529"/>
            <a:chOff x="1014585" y="1755516"/>
            <a:chExt cx="442499" cy="954529"/>
          </a:xfrm>
        </p:grpSpPr>
        <p:cxnSp>
          <p:nvCxnSpPr>
            <p:cNvPr id="6" name="Connecteur droit avec flèche 5">
              <a:extLst>
                <a:ext uri="{FF2B5EF4-FFF2-40B4-BE49-F238E27FC236}">
                  <a16:creationId xmlns:a16="http://schemas.microsoft.com/office/drawing/2014/main" id="{1E071A48-8468-4808-826C-7895B5F770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23702" y="1755516"/>
              <a:ext cx="1" cy="50413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A2EFBD89-E283-4B43-A6EB-CB1372CFB6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14585" y="2153762"/>
              <a:ext cx="442499" cy="556283"/>
            </a:xfrm>
            <a:prstGeom prst="rect">
              <a:avLst/>
            </a:prstGeom>
          </p:spPr>
        </p:pic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2672AF4A-7A5D-42C5-B249-AAD73960B8F0}"/>
              </a:ext>
            </a:extLst>
          </p:cNvPr>
          <p:cNvGrpSpPr/>
          <p:nvPr/>
        </p:nvGrpSpPr>
        <p:grpSpPr>
          <a:xfrm>
            <a:off x="140016" y="3187247"/>
            <a:ext cx="2251882" cy="1794186"/>
            <a:chOff x="2938462" y="2143125"/>
            <a:chExt cx="3267075" cy="2571750"/>
          </a:xfrm>
        </p:grpSpPr>
        <p:pic>
          <p:nvPicPr>
            <p:cNvPr id="21" name="Image 20" descr="Résultat de recherche d'images pour &quot;champ de coton Bénin&quot;">
              <a:extLst>
                <a:ext uri="{FF2B5EF4-FFF2-40B4-BE49-F238E27FC236}">
                  <a16:creationId xmlns:a16="http://schemas.microsoft.com/office/drawing/2014/main" id="{C02D3501-0A32-4467-8927-1926F2C2CB1A}"/>
                </a:ext>
              </a:extLst>
            </p:cNvPr>
            <p:cNvPicPr/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.172%" r="23.115%"/>
            <a:stretch/>
          </p:blipFill>
          <p:spPr bwMode="auto">
            <a:xfrm>
              <a:off x="2938462" y="2143125"/>
              <a:ext cx="3267075" cy="257175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2" name="Picture 3" descr="101_2773">
              <a:extLst>
                <a:ext uri="{FF2B5EF4-FFF2-40B4-BE49-F238E27FC236}">
                  <a16:creationId xmlns:a16="http://schemas.microsoft.com/office/drawing/2014/main" id="{0EA10E61-0014-4752-A7B6-D428C5F67C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6275" y="2153762"/>
              <a:ext cx="869262" cy="817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%"/>
                  <a:headEnd/>
                  <a:tailEnd/>
                </a14:hiddenLine>
              </a:ext>
            </a:extLst>
          </p:spPr>
        </p:pic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0D9C4340-A317-4528-8604-1FF285373452}"/>
              </a:ext>
            </a:extLst>
          </p:cNvPr>
          <p:cNvGrpSpPr/>
          <p:nvPr/>
        </p:nvGrpSpPr>
        <p:grpSpPr>
          <a:xfrm>
            <a:off x="2774185" y="3221283"/>
            <a:ext cx="2912869" cy="1656607"/>
            <a:chOff x="805436" y="9463661"/>
            <a:chExt cx="5756436" cy="4080690"/>
          </a:xfrm>
        </p:grpSpPr>
        <p:pic>
          <p:nvPicPr>
            <p:cNvPr id="24" name="Picture 20">
              <a:extLst>
                <a:ext uri="{FF2B5EF4-FFF2-40B4-BE49-F238E27FC236}">
                  <a16:creationId xmlns:a16="http://schemas.microsoft.com/office/drawing/2014/main" id="{F7C57C5B-A699-41CC-9EE8-4644D66B77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436" y="9463661"/>
              <a:ext cx="3442850" cy="4080690"/>
            </a:xfrm>
            <a:prstGeom prst="rect">
              <a:avLst/>
            </a:prstGeom>
            <a:solidFill>
              <a:schemeClr val="tx2">
                <a:lumMod val="20%"/>
                <a:lumOff val="80%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%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25" name="Picture 22">
              <a:extLst>
                <a:ext uri="{FF2B5EF4-FFF2-40B4-BE49-F238E27FC236}">
                  <a16:creationId xmlns:a16="http://schemas.microsoft.com/office/drawing/2014/main" id="{80526DBA-0E32-413B-93F1-DEFC00ABC5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.336%" r="12.596%"/>
            <a:stretch>
              <a:fillRect/>
            </a:stretch>
          </p:blipFill>
          <p:spPr bwMode="auto">
            <a:xfrm>
              <a:off x="4699711" y="9464650"/>
              <a:ext cx="1862161" cy="3766791"/>
            </a:xfrm>
            <a:prstGeom prst="rect">
              <a:avLst/>
            </a:prstGeom>
            <a:solidFill>
              <a:schemeClr val="tx2">
                <a:lumMod val="20%"/>
                <a:lumOff val="80%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%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cxnSp>
          <p:nvCxnSpPr>
            <p:cNvPr id="26" name="Connecteur droit avec flèche 25">
              <a:extLst>
                <a:ext uri="{FF2B5EF4-FFF2-40B4-BE49-F238E27FC236}">
                  <a16:creationId xmlns:a16="http://schemas.microsoft.com/office/drawing/2014/main" id="{54FEE91A-BC9C-465D-8789-A1AE885DB395}"/>
                </a:ext>
              </a:extLst>
            </p:cNvPr>
            <p:cNvCxnSpPr>
              <a:cxnSpLocks/>
            </p:cNvCxnSpPr>
            <p:nvPr/>
          </p:nvCxnSpPr>
          <p:spPr>
            <a:xfrm>
              <a:off x="4134762" y="10801105"/>
              <a:ext cx="451800" cy="37815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avec flèche 26">
              <a:extLst>
                <a:ext uri="{FF2B5EF4-FFF2-40B4-BE49-F238E27FC236}">
                  <a16:creationId xmlns:a16="http://schemas.microsoft.com/office/drawing/2014/main" id="{66A3DA02-9887-43EE-8EAD-F5148A18A5B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32996" y="11528923"/>
              <a:ext cx="553566" cy="30137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Flèche : gauche 30">
            <a:extLst>
              <a:ext uri="{FF2B5EF4-FFF2-40B4-BE49-F238E27FC236}">
                <a16:creationId xmlns:a16="http://schemas.microsoft.com/office/drawing/2014/main" id="{BA4B53A4-77FB-4F4F-8741-AE15A5389E1A}"/>
              </a:ext>
            </a:extLst>
          </p:cNvPr>
          <p:cNvSpPr/>
          <p:nvPr/>
        </p:nvSpPr>
        <p:spPr>
          <a:xfrm flipV="1">
            <a:off x="2432470" y="3957003"/>
            <a:ext cx="301142" cy="16761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3" name="Flèche : gauche 32">
            <a:extLst>
              <a:ext uri="{FF2B5EF4-FFF2-40B4-BE49-F238E27FC236}">
                <a16:creationId xmlns:a16="http://schemas.microsoft.com/office/drawing/2014/main" id="{CFE2D76E-461B-4008-852E-04924330706D}"/>
              </a:ext>
            </a:extLst>
          </p:cNvPr>
          <p:cNvSpPr/>
          <p:nvPr/>
        </p:nvSpPr>
        <p:spPr>
          <a:xfrm rot="10800000" flipV="1">
            <a:off x="5719503" y="3902463"/>
            <a:ext cx="430039" cy="16761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29DCF341-A2B5-4A50-B618-FB7A055EACC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6181624" y="3099490"/>
            <a:ext cx="2505176" cy="1749448"/>
          </a:xfrm>
          <a:prstGeom prst="rect">
            <a:avLst/>
          </a:prstGeom>
        </p:spPr>
      </p:pic>
      <p:sp>
        <p:nvSpPr>
          <p:cNvPr id="35" name="Flèche : gauche 34">
            <a:extLst>
              <a:ext uri="{FF2B5EF4-FFF2-40B4-BE49-F238E27FC236}">
                <a16:creationId xmlns:a16="http://schemas.microsoft.com/office/drawing/2014/main" id="{41314A3A-DF1E-482B-A848-953A0D02D9DE}"/>
              </a:ext>
            </a:extLst>
          </p:cNvPr>
          <p:cNvSpPr/>
          <p:nvPr/>
        </p:nvSpPr>
        <p:spPr>
          <a:xfrm rot="8866554" flipV="1">
            <a:off x="2287051" y="2854143"/>
            <a:ext cx="1108029" cy="17423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36" name="Picture 2" descr="ilee-transp">
            <a:extLst>
              <a:ext uri="{FF2B5EF4-FFF2-40B4-BE49-F238E27FC236}">
                <a16:creationId xmlns:a16="http://schemas.microsoft.com/office/drawing/2014/main" id="{897CCAA0-0179-49DC-93E5-4C5226F5A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577" y="94866"/>
            <a:ext cx="904445" cy="76918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7" name="Picture 3" descr="logo%20local%20th2">
            <a:extLst>
              <a:ext uri="{FF2B5EF4-FFF2-40B4-BE49-F238E27FC236}">
                <a16:creationId xmlns:a16="http://schemas.microsoft.com/office/drawing/2014/main" id="{AE60B10D-48DB-4206-A9AF-E6A4673BE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02" y="0"/>
            <a:ext cx="904446" cy="867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%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#ppt_y"/>
                                          </p:val>
                                        </p:tav>
                                        <p:tav tm="100%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%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#ppt_y"/>
                                          </p:val>
                                        </p:tav>
                                        <p:tav tm="100%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#ppt_x"/>
                                          </p:val>
                                        </p:tav>
                                        <p:tav tm="100%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%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#ppt_x"/>
                                          </p:val>
                                        </p:tav>
                                        <p:tav tm="100%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%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#ppt_x"/>
                                          </p:val>
                                        </p:tav>
                                        <p:tav tm="100%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%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%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#ppt_y"/>
                                          </p:val>
                                        </p:tav>
                                        <p:tav tm="100%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%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#ppt_y"/>
                                          </p:val>
                                        </p:tav>
                                        <p:tav tm="100%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%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#ppt_y"/>
                                          </p:val>
                                        </p:tav>
                                        <p:tav tm="100%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%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#ppt_y"/>
                                          </p:val>
                                        </p:tav>
                                        <p:tav tm="100%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%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#ppt_y"/>
                                          </p:val>
                                        </p:tav>
                                        <p:tav tm="100%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31" grpId="0" animBg="1"/>
      <p:bldP spid="33" grpId="0" animBg="1"/>
      <p:bldP spid="35" grpId="0" animBg="1"/>
    </p:bldLst>
  </p:timing>
</p:sld>
</file>

<file path=ppt/slides/slide3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/>
          <p:cNvSpPr>
            <a:spLocks noGrp="1"/>
          </p:cNvSpPr>
          <p:nvPr>
            <p:ph type="title"/>
          </p:nvPr>
        </p:nvSpPr>
        <p:spPr bwMode="auto">
          <a:xfrm>
            <a:off x="457200" y="42626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fr-BE" altLang="fr-FR" sz="3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Materials and Methods</a:t>
            </a:r>
            <a:br>
              <a:rPr lang="fr-BE" altLang="fr-FR" sz="3600" b="1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fr-FR" altLang="fr-FR" sz="3600" dirty="0"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50" name="Image 49">
            <a:extLst>
              <a:ext uri="{FF2B5EF4-FFF2-40B4-BE49-F238E27FC236}">
                <a16:creationId xmlns:a16="http://schemas.microsoft.com/office/drawing/2014/main" id="{C388C8A9-0339-4D92-8D96-6E26C6CF6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80" y="846139"/>
            <a:ext cx="4216391" cy="886896"/>
          </a:xfrm>
          <a:prstGeom prst="rect">
            <a:avLst/>
          </a:prstGeom>
        </p:spPr>
      </p:pic>
      <p:pic>
        <p:nvPicPr>
          <p:cNvPr id="53" name="Picture 27">
            <a:extLst>
              <a:ext uri="{FF2B5EF4-FFF2-40B4-BE49-F238E27FC236}">
                <a16:creationId xmlns:a16="http://schemas.microsoft.com/office/drawing/2014/main" id="{55702825-603F-4402-9F17-FB86523BE7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.517%"/>
          <a:stretch/>
        </p:blipFill>
        <p:spPr bwMode="auto">
          <a:xfrm>
            <a:off x="355607" y="1849043"/>
            <a:ext cx="3865735" cy="1952508"/>
          </a:xfrm>
          <a:prstGeom prst="rect">
            <a:avLst/>
          </a:prstGeom>
          <a:solidFill>
            <a:schemeClr val="tx2">
              <a:lumMod val="20%"/>
              <a:lumOff val="80%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54" name="Text Box 24">
            <a:extLst>
              <a:ext uri="{FF2B5EF4-FFF2-40B4-BE49-F238E27FC236}">
                <a16:creationId xmlns:a16="http://schemas.microsoft.com/office/drawing/2014/main" id="{A0D42AFB-F633-40EC-9B64-BE1761E5B4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259" y="3854748"/>
            <a:ext cx="4581571" cy="148252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176213" lvl="0" indent="-176213" defTabSz="914400" eaLnBrk="0" fontAlgn="base" hangingPunct="0">
              <a:spcBef>
                <a:spcPct val="0%"/>
              </a:spcBef>
              <a:spcAft>
                <a:spcPct val="0%"/>
              </a:spcAft>
              <a:buSzPct val="80%"/>
              <a:buFont typeface="Arial" panose="020B0604020202020204" pitchFamily="34" charset="0"/>
              <a:buChar char="•"/>
            </a:pPr>
            <a:r>
              <a:rPr kumimoji="0" lang="fr-FR" altLang="fr-FR" sz="3000" b="0" i="0" u="none" strike="noStrike" cap="none" normalizeH="0" baseline="0%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fr-FR" altLang="fr-FR" sz="2000" b="1" i="0" u="none" strike="noStrike" cap="none" normalizeH="0" baseline="0%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Doses</a:t>
            </a:r>
            <a:r>
              <a:rPr kumimoji="0" lang="fr-FR" altLang="fr-FR" sz="2000" b="0" i="0" u="none" strike="noStrike" cap="none" normalizeH="0" baseline="0%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: 0, 0.0022 &amp; 0.022 µL/L of Acer</a:t>
            </a:r>
            <a:endParaRPr lang="fr-FR" altLang="fr-FR" sz="2000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pPr marL="176213" lvl="0" indent="-176213" defTabSz="914400" eaLnBrk="0" fontAlgn="base" hangingPunct="0">
              <a:spcBef>
                <a:spcPct val="0%"/>
              </a:spcBef>
              <a:spcAft>
                <a:spcPct val="0%"/>
              </a:spcAft>
              <a:buFont typeface="Arial" panose="020B0604020202020204" pitchFamily="34" charset="0"/>
              <a:buChar char="•"/>
            </a:pPr>
            <a:r>
              <a:rPr lang="fr-CI" altLang="fr-FR" sz="20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20</a:t>
            </a:r>
            <a:r>
              <a:rPr lang="fr-FR" altLang="fr-FR" sz="2000" dirty="0">
                <a:latin typeface="+mj-lt"/>
                <a:cs typeface="Arial" panose="020B0604020202020204" pitchFamily="34" charset="0"/>
              </a:rPr>
              <a:t> ♂ 20 ♀;</a:t>
            </a:r>
            <a:r>
              <a:rPr lang="fr-FR" sz="2000" dirty="0">
                <a:latin typeface="+mj-lt"/>
                <a:cs typeface="Arial" panose="020B0604020202020204" pitchFamily="34" charset="0"/>
              </a:rPr>
              <a:t>± 13 g / Tank</a:t>
            </a:r>
          </a:p>
          <a:p>
            <a:pPr marL="176213" lvl="0" indent="-176213" defTabSz="914400" eaLnBrk="0" fontAlgn="base" hangingPunct="0">
              <a:spcBef>
                <a:spcPct val="0%"/>
              </a:spcBef>
              <a:spcAft>
                <a:spcPct val="0%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Renewal of solutions : 75% each 72 h</a:t>
            </a:r>
            <a:endParaRPr lang="fr-BE" sz="2000" dirty="0">
              <a:latin typeface="+mj-lt"/>
            </a:endParaRPr>
          </a:p>
          <a:p>
            <a:pPr marL="176213" lvl="0" indent="-176213" defTabSz="914400" eaLnBrk="0" fontAlgn="base" hangingPunct="0">
              <a:spcBef>
                <a:spcPct val="0%"/>
              </a:spcBef>
              <a:spcAft>
                <a:spcPct val="0%"/>
              </a:spcAft>
              <a:buFont typeface="Arial" panose="020B0604020202020204" pitchFamily="34" charset="0"/>
              <a:buChar char="•"/>
            </a:pPr>
            <a:r>
              <a:rPr lang="fr-BE" sz="2000" dirty="0">
                <a:latin typeface="+mj-lt"/>
              </a:rPr>
              <a:t>3 ♂ and 3 ♀ </a:t>
            </a:r>
            <a:r>
              <a:rPr lang="fr-BE" sz="2000" dirty="0" err="1">
                <a:latin typeface="+mj-lt"/>
              </a:rPr>
              <a:t>were</a:t>
            </a:r>
            <a:r>
              <a:rPr lang="fr-BE" sz="2000" dirty="0">
                <a:latin typeface="+mj-lt"/>
              </a:rPr>
              <a:t> </a:t>
            </a:r>
            <a:r>
              <a:rPr lang="fr-BE" sz="2000" dirty="0" err="1">
                <a:latin typeface="+mj-lt"/>
              </a:rPr>
              <a:t>sampled</a:t>
            </a:r>
            <a:r>
              <a:rPr lang="fr-BE" sz="2000" dirty="0">
                <a:latin typeface="+mj-lt"/>
              </a:rPr>
              <a:t> / tank / time</a:t>
            </a:r>
          </a:p>
          <a:p>
            <a:pPr marL="176213" lvl="0" indent="-176213" defTabSz="914400" eaLnBrk="0" fontAlgn="base" hangingPunct="0">
              <a:spcBef>
                <a:spcPct val="0%"/>
              </a:spcBef>
              <a:spcAft>
                <a:spcPct val="0%"/>
              </a:spcAft>
              <a:buFont typeface="Arial" panose="020B0604020202020204" pitchFamily="34" charset="0"/>
              <a:buChar char="•"/>
            </a:pPr>
            <a:endParaRPr lang="fr-FR" alt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E74B57A0-8981-4BFF-BE7B-B0378C35EE9E}"/>
              </a:ext>
            </a:extLst>
          </p:cNvPr>
          <p:cNvSpPr txBox="1"/>
          <p:nvPr/>
        </p:nvSpPr>
        <p:spPr>
          <a:xfrm>
            <a:off x="4285397" y="1208842"/>
            <a:ext cx="485860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sz="2000" b="1" dirty="0" err="1">
                <a:latin typeface="+mj-lt"/>
                <a:cs typeface="Arial" panose="020B0604020202020204" pitchFamily="34" charset="0"/>
              </a:rPr>
              <a:t>Biometric</a:t>
            </a:r>
            <a:r>
              <a:rPr lang="fr-FR" sz="2000" b="1" dirty="0">
                <a:latin typeface="+mj-lt"/>
                <a:cs typeface="Arial" panose="020B0604020202020204" pitchFamily="34" charset="0"/>
              </a:rPr>
              <a:t> indices </a:t>
            </a:r>
            <a:r>
              <a:rPr lang="fr-FR" sz="2000" dirty="0">
                <a:latin typeface="+mj-lt"/>
                <a:cs typeface="Arial" panose="020B0604020202020204" pitchFamily="34" charset="0"/>
              </a:rPr>
              <a:t>(HSI, GSI, SSI)</a:t>
            </a:r>
            <a:endParaRPr lang="fr-BE" sz="2000" dirty="0">
              <a:latin typeface="+mj-lt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+mj-lt"/>
                <a:cs typeface="Arial" panose="020B0604020202020204" pitchFamily="34" charset="0"/>
              </a:rPr>
              <a:t>Detoxification &amp; oxidative stress markers </a:t>
            </a:r>
            <a:r>
              <a:rPr lang="en-US" sz="2000" dirty="0">
                <a:latin typeface="+mj-lt"/>
                <a:cs typeface="Arial" panose="020B0604020202020204" pitchFamily="34" charset="0"/>
              </a:rPr>
              <a:t>in liver (GST, CAT, SOD, GSH, </a:t>
            </a:r>
            <a:r>
              <a:rPr lang="en-US" sz="2000" dirty="0" err="1">
                <a:latin typeface="+mj-lt"/>
                <a:cs typeface="Arial" panose="020B0604020202020204" pitchFamily="34" charset="0"/>
              </a:rPr>
              <a:t>GPx</a:t>
            </a:r>
            <a:r>
              <a:rPr lang="en-US" sz="2000" dirty="0">
                <a:latin typeface="+mj-lt"/>
                <a:cs typeface="Arial" panose="020B0604020202020204" pitchFamily="34" charset="0"/>
              </a:rPr>
              <a:t>)</a:t>
            </a:r>
            <a:endParaRPr lang="fr-BE" sz="2000" dirty="0">
              <a:latin typeface="+mj-lt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+mj-lt"/>
                <a:cs typeface="Arial" panose="020B0604020202020204" pitchFamily="34" charset="0"/>
              </a:rPr>
              <a:t>Neurotoxicity marker </a:t>
            </a:r>
            <a:r>
              <a:rPr lang="en-US" sz="2000" dirty="0">
                <a:latin typeface="+mj-lt"/>
                <a:cs typeface="Arial" panose="020B0604020202020204" pitchFamily="34" charset="0"/>
              </a:rPr>
              <a:t>in brain &amp; muscle (CHE)</a:t>
            </a:r>
            <a:endParaRPr lang="fr-BE" sz="2000" dirty="0">
              <a:latin typeface="+mj-lt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sz="2000" b="1" dirty="0">
                <a:latin typeface="+mj-lt"/>
                <a:cs typeface="Arial" panose="020B0604020202020204" pitchFamily="34" charset="0"/>
              </a:rPr>
              <a:t>Immune markers </a:t>
            </a:r>
            <a:r>
              <a:rPr lang="fr-FR" sz="2000" dirty="0">
                <a:latin typeface="+mj-lt"/>
                <a:cs typeface="Arial" panose="020B0604020202020204" pitchFamily="34" charset="0"/>
              </a:rPr>
              <a:t>(</a:t>
            </a:r>
            <a:r>
              <a:rPr lang="fr-BE" sz="2000" dirty="0">
                <a:latin typeface="+mj-lt"/>
                <a:cs typeface="Arial" panose="020B0604020202020204" pitchFamily="34" charset="0"/>
              </a:rPr>
              <a:t>ACH50</a:t>
            </a:r>
            <a:r>
              <a:rPr lang="fr-FR" sz="2000" dirty="0">
                <a:latin typeface="+mj-lt"/>
                <a:cs typeface="Arial" panose="020B0604020202020204" pitchFamily="34" charset="0"/>
              </a:rPr>
              <a:t>, </a:t>
            </a:r>
            <a:r>
              <a:rPr lang="fr-FR" sz="2000" dirty="0" err="1">
                <a:latin typeface="+mj-lt"/>
                <a:cs typeface="Arial" panose="020B0604020202020204" pitchFamily="34" charset="0"/>
              </a:rPr>
              <a:t>Peroxidase</a:t>
            </a:r>
            <a:r>
              <a:rPr lang="fr-FR" sz="2000" dirty="0">
                <a:latin typeface="+mj-lt"/>
                <a:cs typeface="Arial" panose="020B0604020202020204" pitchFamily="34" charset="0"/>
              </a:rPr>
              <a:t>, NBT, Total </a:t>
            </a:r>
            <a:r>
              <a:rPr lang="fr-FR" sz="2000" dirty="0" err="1">
                <a:latin typeface="+mj-lt"/>
                <a:cs typeface="Arial" panose="020B0604020202020204" pitchFamily="34" charset="0"/>
              </a:rPr>
              <a:t>Ig</a:t>
            </a:r>
            <a:r>
              <a:rPr lang="fr-FR" sz="2000" dirty="0">
                <a:latin typeface="+mj-lt"/>
                <a:cs typeface="Arial" panose="020B0604020202020204" pitchFamily="34" charset="0"/>
              </a:rPr>
              <a:t>,  Leucocytes proportions (C))</a:t>
            </a:r>
            <a:endParaRPr lang="fr-BE" sz="2000" dirty="0">
              <a:latin typeface="+mj-lt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sz="2000" b="1" dirty="0">
                <a:latin typeface="+mj-lt"/>
                <a:cs typeface="Arial" panose="020B0604020202020204" pitchFamily="34" charset="0"/>
              </a:rPr>
              <a:t>Reproductive markers </a:t>
            </a:r>
            <a:r>
              <a:rPr lang="fr-FR" sz="2000" dirty="0">
                <a:latin typeface="+mj-lt"/>
                <a:cs typeface="Arial" panose="020B0604020202020204" pitchFamily="34" charset="0"/>
              </a:rPr>
              <a:t>(T, E2, 11-KT)</a:t>
            </a:r>
            <a:endParaRPr lang="fr-BE" sz="2000" dirty="0">
              <a:latin typeface="+mj-lt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+mj-lt"/>
                <a:cs typeface="Arial" panose="020B0604020202020204" pitchFamily="34" charset="0"/>
              </a:rPr>
              <a:t>Histological alterations </a:t>
            </a:r>
            <a:r>
              <a:rPr lang="en-US" sz="2000" dirty="0">
                <a:latin typeface="+mj-lt"/>
                <a:cs typeface="Arial" panose="020B0604020202020204" pitchFamily="34" charset="0"/>
              </a:rPr>
              <a:t>in the ovaries (D), testes (E), liver (F) &amp; kidney (G) </a:t>
            </a:r>
            <a:endParaRPr lang="fr-BE" sz="2000" dirty="0"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59" name="Groupe 58">
            <a:extLst>
              <a:ext uri="{FF2B5EF4-FFF2-40B4-BE49-F238E27FC236}">
                <a16:creationId xmlns:a16="http://schemas.microsoft.com/office/drawing/2014/main" id="{CB727116-0A9E-428D-88D7-C63A488DE393}"/>
              </a:ext>
            </a:extLst>
          </p:cNvPr>
          <p:cNvGrpSpPr/>
          <p:nvPr/>
        </p:nvGrpSpPr>
        <p:grpSpPr>
          <a:xfrm>
            <a:off x="4694830" y="4378942"/>
            <a:ext cx="4441412" cy="958334"/>
            <a:chOff x="0" y="0"/>
            <a:chExt cx="4914900" cy="1114425"/>
          </a:xfrm>
        </p:grpSpPr>
        <p:pic>
          <p:nvPicPr>
            <p:cNvPr id="60" name="Image 59">
              <a:extLst>
                <a:ext uri="{FF2B5EF4-FFF2-40B4-BE49-F238E27FC236}">
                  <a16:creationId xmlns:a16="http://schemas.microsoft.com/office/drawing/2014/main" id="{A633D740-E590-4805-96A5-4C73FF3839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7626"/>
              <a:ext cx="806624" cy="10146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Image 60">
              <a:extLst>
                <a:ext uri="{FF2B5EF4-FFF2-40B4-BE49-F238E27FC236}">
                  <a16:creationId xmlns:a16="http://schemas.microsoft.com/office/drawing/2014/main" id="{BC4A6BBA-4B19-487E-A7FB-0237BBE5B255}"/>
                </a:ext>
              </a:extLst>
            </p:cNvPr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.833%"/>
            <a:stretch/>
          </p:blipFill>
          <p:spPr bwMode="auto">
            <a:xfrm>
              <a:off x="828675" y="38101"/>
              <a:ext cx="1050142" cy="103822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2" name="Image 61">
              <a:extLst>
                <a:ext uri="{FF2B5EF4-FFF2-40B4-BE49-F238E27FC236}">
                  <a16:creationId xmlns:a16="http://schemas.microsoft.com/office/drawing/2014/main" id="{716625B8-A3E8-4517-8977-4F293624EA96}"/>
                </a:ext>
              </a:extLst>
            </p:cNvPr>
            <p:cNvPicPr/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6.561%"/>
            <a:stretch/>
          </p:blipFill>
          <p:spPr bwMode="auto">
            <a:xfrm>
              <a:off x="1907457" y="28576"/>
              <a:ext cx="935580" cy="1057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" name="Image 62">
              <a:extLst>
                <a:ext uri="{FF2B5EF4-FFF2-40B4-BE49-F238E27FC236}">
                  <a16:creationId xmlns:a16="http://schemas.microsoft.com/office/drawing/2014/main" id="{42754F3B-AFB9-4E5D-B4BD-834ABA55AD29}"/>
                </a:ext>
              </a:extLst>
            </p:cNvPr>
            <p:cNvPicPr/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.699%" t="22.536%" r="17.32%" b="3.756%"/>
            <a:stretch/>
          </p:blipFill>
          <p:spPr bwMode="auto">
            <a:xfrm>
              <a:off x="2881225" y="9526"/>
              <a:ext cx="992862" cy="1066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" name="Image 63">
              <a:extLst>
                <a:ext uri="{FF2B5EF4-FFF2-40B4-BE49-F238E27FC236}">
                  <a16:creationId xmlns:a16="http://schemas.microsoft.com/office/drawing/2014/main" id="{14F91A91-E6E9-4CDC-858B-833E3349AC02}"/>
                </a:ext>
              </a:extLst>
            </p:cNvPr>
            <p:cNvPicPr/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.453%" b="11.687%"/>
            <a:stretch/>
          </p:blipFill>
          <p:spPr bwMode="auto">
            <a:xfrm>
              <a:off x="3912276" y="0"/>
              <a:ext cx="1002407" cy="10668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5" name="ZoneTexte 6">
              <a:extLst>
                <a:ext uri="{FF2B5EF4-FFF2-40B4-BE49-F238E27FC236}">
                  <a16:creationId xmlns:a16="http://schemas.microsoft.com/office/drawing/2014/main" id="{A73192AC-B724-47EA-9B8C-5BDCBAC9F880}"/>
                </a:ext>
              </a:extLst>
            </p:cNvPr>
            <p:cNvSpPr txBox="1"/>
            <p:nvPr/>
          </p:nvSpPr>
          <p:spPr>
            <a:xfrm>
              <a:off x="590550" y="847725"/>
              <a:ext cx="209550" cy="26670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%" g="0%" b="0%"/>
            </a:lnRef>
            <a:fillRef idx="0">
              <a:scrgbClr r="0%" g="0%" b="0%"/>
            </a:fillRef>
            <a:effectRef idx="0">
              <a:scrgbClr r="0%" g="0%" b="0%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BE" sz="1100" b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66" name="ZoneTexte 61">
              <a:extLst>
                <a:ext uri="{FF2B5EF4-FFF2-40B4-BE49-F238E27FC236}">
                  <a16:creationId xmlns:a16="http://schemas.microsoft.com/office/drawing/2014/main" id="{F62C040A-76B5-4448-B2F8-80FA1BEDE0F7}"/>
                </a:ext>
              </a:extLst>
            </p:cNvPr>
            <p:cNvSpPr txBox="1"/>
            <p:nvPr/>
          </p:nvSpPr>
          <p:spPr>
            <a:xfrm>
              <a:off x="1619250" y="838200"/>
              <a:ext cx="209550" cy="26670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%" g="0%" b="0%"/>
            </a:lnRef>
            <a:fillRef idx="0">
              <a:scrgbClr r="0%" g="0%" b="0%"/>
            </a:fillRef>
            <a:effectRef idx="0">
              <a:scrgbClr r="0%" g="0%" b="0%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BE" sz="1100" b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</a:p>
          </p:txBody>
        </p:sp>
        <p:sp>
          <p:nvSpPr>
            <p:cNvPr id="67" name="ZoneTexte 65">
              <a:extLst>
                <a:ext uri="{FF2B5EF4-FFF2-40B4-BE49-F238E27FC236}">
                  <a16:creationId xmlns:a16="http://schemas.microsoft.com/office/drawing/2014/main" id="{F1517C97-4592-4E0E-A55B-02EDE6D42BD1}"/>
                </a:ext>
              </a:extLst>
            </p:cNvPr>
            <p:cNvSpPr txBox="1"/>
            <p:nvPr/>
          </p:nvSpPr>
          <p:spPr>
            <a:xfrm>
              <a:off x="2609850" y="800100"/>
              <a:ext cx="209550" cy="26670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%" g="0%" b="0%"/>
            </a:lnRef>
            <a:fillRef idx="0">
              <a:scrgbClr r="0%" g="0%" b="0%"/>
            </a:fillRef>
            <a:effectRef idx="0">
              <a:scrgbClr r="0%" g="0%" b="0%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BE" sz="1100" b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</a:p>
          </p:txBody>
        </p:sp>
        <p:sp>
          <p:nvSpPr>
            <p:cNvPr id="68" name="ZoneTexte 66">
              <a:extLst>
                <a:ext uri="{FF2B5EF4-FFF2-40B4-BE49-F238E27FC236}">
                  <a16:creationId xmlns:a16="http://schemas.microsoft.com/office/drawing/2014/main" id="{032EF9E5-C5AB-4D0F-9F46-67E8BD02F574}"/>
                </a:ext>
              </a:extLst>
            </p:cNvPr>
            <p:cNvSpPr txBox="1"/>
            <p:nvPr/>
          </p:nvSpPr>
          <p:spPr>
            <a:xfrm>
              <a:off x="3629025" y="809625"/>
              <a:ext cx="209550" cy="26670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%" g="0%" b="0%"/>
            </a:lnRef>
            <a:fillRef idx="0">
              <a:scrgbClr r="0%" g="0%" b="0%"/>
            </a:fillRef>
            <a:effectRef idx="0">
              <a:scrgbClr r="0%" g="0%" b="0%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BE" sz="1100" b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</a:p>
          </p:txBody>
        </p:sp>
        <p:sp>
          <p:nvSpPr>
            <p:cNvPr id="69" name="ZoneTexte 67">
              <a:extLst>
                <a:ext uri="{FF2B5EF4-FFF2-40B4-BE49-F238E27FC236}">
                  <a16:creationId xmlns:a16="http://schemas.microsoft.com/office/drawing/2014/main" id="{ACC96D63-37EA-4687-8F00-B1C49E1AB4E6}"/>
                </a:ext>
              </a:extLst>
            </p:cNvPr>
            <p:cNvSpPr txBox="1"/>
            <p:nvPr/>
          </p:nvSpPr>
          <p:spPr>
            <a:xfrm>
              <a:off x="4705350" y="771525"/>
              <a:ext cx="209550" cy="26670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%" g="0%" b="0%"/>
            </a:lnRef>
            <a:fillRef idx="0">
              <a:scrgbClr r="0%" g="0%" b="0%"/>
            </a:fillRef>
            <a:effectRef idx="0">
              <a:scrgbClr r="0%" g="0%" b="0%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BE" sz="11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</a:t>
              </a:r>
            </a:p>
          </p:txBody>
        </p:sp>
      </p:grpSp>
      <p:pic>
        <p:nvPicPr>
          <p:cNvPr id="70" name="Picture 2" descr="ilee-transp">
            <a:extLst>
              <a:ext uri="{FF2B5EF4-FFF2-40B4-BE49-F238E27FC236}">
                <a16:creationId xmlns:a16="http://schemas.microsoft.com/office/drawing/2014/main" id="{07BB2F31-FA20-49E1-8F53-ECF700D6C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577" y="94866"/>
            <a:ext cx="904445" cy="76918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71" name="Picture 3" descr="logo%20local%20th2">
            <a:extLst>
              <a:ext uri="{FF2B5EF4-FFF2-40B4-BE49-F238E27FC236}">
                <a16:creationId xmlns:a16="http://schemas.microsoft.com/office/drawing/2014/main" id="{E607AA46-E864-4B6F-AA38-D4752E4F1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02" y="0"/>
            <a:ext cx="904446" cy="867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%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#ppt_y"/>
                                          </p:val>
                                        </p:tav>
                                        <p:tav tm="100%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%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#ppt_y"/>
                                          </p:val>
                                        </p:tav>
                                        <p:tav tm="100%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4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title"/>
          </p:nvPr>
        </p:nvSpPr>
        <p:spPr bwMode="auto">
          <a:xfrm>
            <a:off x="457200" y="108092"/>
            <a:ext cx="8229600" cy="62611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fr-BE" altLang="fr-FR" sz="36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Results</a:t>
            </a:r>
            <a:r>
              <a:rPr lang="fr-BE" altLang="fr-FR" sz="3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(1/2)</a:t>
            </a:r>
            <a:endParaRPr lang="fr-FR" altLang="fr-FR" sz="3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4C6380AC-B6F1-46E1-B3B5-B7DCAF6DAF0A}"/>
              </a:ext>
            </a:extLst>
          </p:cNvPr>
          <p:cNvGrpSpPr/>
          <p:nvPr/>
        </p:nvGrpSpPr>
        <p:grpSpPr>
          <a:xfrm>
            <a:off x="1487607" y="734206"/>
            <a:ext cx="6100548" cy="5748481"/>
            <a:chOff x="1178693" y="19582002"/>
            <a:chExt cx="13977814" cy="13468810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2BABF4F4-DB92-4010-8FCF-9F9069C89EF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.306%" r="6.89%" b="11.529%"/>
            <a:stretch/>
          </p:blipFill>
          <p:spPr bwMode="auto">
            <a:xfrm>
              <a:off x="1178693" y="20513200"/>
              <a:ext cx="13977814" cy="12537612"/>
            </a:xfrm>
            <a:prstGeom prst="rect">
              <a:avLst/>
            </a:prstGeom>
            <a:noFill/>
            <a:ln>
              <a:solidFill>
                <a:schemeClr val="bg1">
                  <a:lumMod val="95%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2752DB2-0152-4854-834E-4962E0D99B1E}"/>
                </a:ext>
              </a:extLst>
            </p:cNvPr>
            <p:cNvSpPr/>
            <p:nvPr/>
          </p:nvSpPr>
          <p:spPr>
            <a:xfrm>
              <a:off x="1211830" y="19582002"/>
              <a:ext cx="6944430" cy="809704"/>
            </a:xfrm>
            <a:prstGeom prst="rect">
              <a:avLst/>
            </a:prstGeom>
            <a:solidFill>
              <a:srgbClr val="FF9966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%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Exposition</a:t>
              </a:r>
              <a:endParaRPr lang="fr-BE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7D8F096-275F-481C-B54D-D4AB360BB39A}"/>
                </a:ext>
              </a:extLst>
            </p:cNvPr>
            <p:cNvSpPr/>
            <p:nvPr/>
          </p:nvSpPr>
          <p:spPr>
            <a:xfrm>
              <a:off x="8212077" y="19582002"/>
              <a:ext cx="6944430" cy="809705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%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Recovery</a:t>
              </a:r>
              <a:endParaRPr lang="fr-BE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Ellipse 11">
            <a:extLst>
              <a:ext uri="{FF2B5EF4-FFF2-40B4-BE49-F238E27FC236}">
                <a16:creationId xmlns:a16="http://schemas.microsoft.com/office/drawing/2014/main" id="{6169F368-C4FB-4D39-BEEC-C6D17FD2D311}"/>
              </a:ext>
            </a:extLst>
          </p:cNvPr>
          <p:cNvSpPr/>
          <p:nvPr/>
        </p:nvSpPr>
        <p:spPr>
          <a:xfrm>
            <a:off x="6823881" y="2661313"/>
            <a:ext cx="163773" cy="2456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E95D6ABE-B864-4479-90C4-3BE0FFFBA11D}"/>
              </a:ext>
            </a:extLst>
          </p:cNvPr>
          <p:cNvSpPr/>
          <p:nvPr/>
        </p:nvSpPr>
        <p:spPr>
          <a:xfrm rot="20311396">
            <a:off x="5568287" y="1924334"/>
            <a:ext cx="600501" cy="3707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B937382D-7806-4B1C-9617-A140BC2BD5EF}"/>
              </a:ext>
            </a:extLst>
          </p:cNvPr>
          <p:cNvSpPr/>
          <p:nvPr/>
        </p:nvSpPr>
        <p:spPr>
          <a:xfrm>
            <a:off x="5990837" y="2756563"/>
            <a:ext cx="163773" cy="24566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AF966D4F-F985-413D-8CCC-839AB3A9797B}"/>
              </a:ext>
            </a:extLst>
          </p:cNvPr>
          <p:cNvSpPr/>
          <p:nvPr/>
        </p:nvSpPr>
        <p:spPr>
          <a:xfrm>
            <a:off x="6325472" y="2690883"/>
            <a:ext cx="163773" cy="24566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7" name="Picture 2" descr="ilee-transp">
            <a:extLst>
              <a:ext uri="{FF2B5EF4-FFF2-40B4-BE49-F238E27FC236}">
                <a16:creationId xmlns:a16="http://schemas.microsoft.com/office/drawing/2014/main" id="{B0ED4C60-0538-4C31-AB2D-FB21E09E4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577" y="94866"/>
            <a:ext cx="904445" cy="76918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8" name="Picture 3" descr="logo%20local%20th2">
            <a:extLst>
              <a:ext uri="{FF2B5EF4-FFF2-40B4-BE49-F238E27FC236}">
                <a16:creationId xmlns:a16="http://schemas.microsoft.com/office/drawing/2014/main" id="{8C9F1963-4893-48D4-9E72-841686F3C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02" y="0"/>
            <a:ext cx="904446" cy="867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1"/>
          <p:cNvSpPr>
            <a:spLocks noGrp="1"/>
          </p:cNvSpPr>
          <p:nvPr>
            <p:ph type="title"/>
          </p:nvPr>
        </p:nvSpPr>
        <p:spPr bwMode="auto">
          <a:xfrm>
            <a:off x="568650" y="274638"/>
            <a:ext cx="8229600" cy="55976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fr-BE" altLang="fr-FR" sz="36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Results</a:t>
            </a:r>
            <a:r>
              <a:rPr lang="fr-BE" altLang="fr-FR" sz="3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(2/2)</a:t>
            </a:r>
            <a:endParaRPr lang="fr-FR" altLang="fr-FR" sz="3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844D5D6-23BE-4098-A9DC-AD786EFC61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502614" y="2863151"/>
            <a:ext cx="2361673" cy="164923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90FF9C2-1996-4EEE-992D-E302563F7A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666" y="801794"/>
            <a:ext cx="2636255" cy="268863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D7FF25F-E6B9-4839-9A96-9A9850F578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666" y="3490424"/>
            <a:ext cx="2636254" cy="309320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F0D7F93-55F2-49E4-AAC7-FC8D50132F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4206" y="801794"/>
            <a:ext cx="2636256" cy="2733242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D3B6AD9C-5871-4D99-93A6-8ABB853766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54206" y="3535036"/>
            <a:ext cx="2636256" cy="3042499"/>
          </a:xfrm>
          <a:prstGeom prst="rect">
            <a:avLst/>
          </a:prstGeom>
        </p:spPr>
      </p:pic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E2F52615-4BC6-4BDC-8E61-E4B7166EE672}"/>
              </a:ext>
            </a:extLst>
          </p:cNvPr>
          <p:cNvCxnSpPr>
            <a:cxnSpLocks/>
          </p:cNvCxnSpPr>
          <p:nvPr/>
        </p:nvCxnSpPr>
        <p:spPr>
          <a:xfrm flipV="1">
            <a:off x="5856900" y="2203597"/>
            <a:ext cx="497306" cy="1143814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99197016-9068-4F4B-B26A-C689256B0500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5856900" y="4118223"/>
            <a:ext cx="497306" cy="938063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52897F68-26D5-42CC-883D-332A0D117920}"/>
              </a:ext>
            </a:extLst>
          </p:cNvPr>
          <p:cNvCxnSpPr>
            <a:cxnSpLocks/>
          </p:cNvCxnSpPr>
          <p:nvPr/>
        </p:nvCxnSpPr>
        <p:spPr>
          <a:xfrm flipH="1" flipV="1">
            <a:off x="2938674" y="2341647"/>
            <a:ext cx="563939" cy="104300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3E87E5B5-9195-450B-97EA-CF9E71F09E5A}"/>
              </a:ext>
            </a:extLst>
          </p:cNvPr>
          <p:cNvCxnSpPr>
            <a:cxnSpLocks/>
            <a:endCxn id="9" idx="3"/>
          </p:cNvCxnSpPr>
          <p:nvPr/>
        </p:nvCxnSpPr>
        <p:spPr>
          <a:xfrm flipH="1">
            <a:off x="2997920" y="4081792"/>
            <a:ext cx="504694" cy="95523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2" name="Picture 2" descr="ilee-transp">
            <a:extLst>
              <a:ext uri="{FF2B5EF4-FFF2-40B4-BE49-F238E27FC236}">
                <a16:creationId xmlns:a16="http://schemas.microsoft.com/office/drawing/2014/main" id="{BDA5035F-987A-4E73-8D39-3BDF7EB88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782" y="94867"/>
            <a:ext cx="831240" cy="70692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3" name="Picture 3" descr="logo%20local%20th2">
            <a:extLst>
              <a:ext uri="{FF2B5EF4-FFF2-40B4-BE49-F238E27FC236}">
                <a16:creationId xmlns:a16="http://schemas.microsoft.com/office/drawing/2014/main" id="{2EEF76AE-FD57-469B-81F9-C42EE5D33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02" y="0"/>
            <a:ext cx="801964" cy="769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#ppt_x"/>
                                          </p:val>
                                        </p:tav>
                                        <p:tav tm="100%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%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#ppt_x"/>
                                          </p:val>
                                        </p:tav>
                                        <p:tav tm="100%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%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#ppt_x"/>
                                          </p:val>
                                        </p:tav>
                                        <p:tav tm="100%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%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#ppt_x"/>
                                          </p:val>
                                        </p:tav>
                                        <p:tav tm="100%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%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#ppt_x"/>
                                          </p:val>
                                        </p:tav>
                                        <p:tav tm="100%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%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#ppt_x"/>
                                          </p:val>
                                        </p:tav>
                                        <p:tav tm="100%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%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#ppt_x"/>
                                          </p:val>
                                        </p:tav>
                                        <p:tav tm="100%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%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#ppt_x"/>
                                          </p:val>
                                        </p:tav>
                                        <p:tav tm="100%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%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Conclusions</a:t>
            </a:r>
            <a:endParaRPr lang="fr-BE" sz="3600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6478" y="1107174"/>
            <a:ext cx="8550322" cy="3272051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150%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Chronic exposure </a:t>
            </a:r>
            <a:r>
              <a:rPr lang="en-US" sz="2000" dirty="0">
                <a:solidFill>
                  <a:schemeClr val="tx1"/>
                </a:solidFill>
              </a:rPr>
              <a:t>to cotton insecticide Acer 35 EC </a:t>
            </a:r>
            <a:r>
              <a:rPr lang="en-US" sz="2000" b="1" dirty="0">
                <a:solidFill>
                  <a:schemeClr val="tx1"/>
                </a:solidFill>
              </a:rPr>
              <a:t>impacts all the physiological functions considered in this study</a:t>
            </a:r>
            <a:r>
              <a:rPr lang="en-US" sz="2000" dirty="0">
                <a:solidFill>
                  <a:schemeClr val="tx1"/>
                </a:solidFill>
              </a:rPr>
              <a:t> depending on the concentration, duration of exposure and sex. </a:t>
            </a:r>
          </a:p>
          <a:p>
            <a:pPr marL="342900" indent="-342900">
              <a:lnSpc>
                <a:spcPct val="150%"/>
              </a:lnSpc>
              <a:buFont typeface="Arial" panose="020B0604020202020204" pitchFamily="34" charset="0"/>
              <a:buChar char="•"/>
            </a:pPr>
            <a:r>
              <a:rPr lang="fr-BE" sz="2000" b="1" dirty="0" err="1">
                <a:solidFill>
                  <a:schemeClr val="tx1"/>
                </a:solidFill>
              </a:rPr>
              <a:t>Decontamination</a:t>
            </a:r>
            <a:r>
              <a:rPr lang="fr-BE" sz="2000" b="1" dirty="0">
                <a:solidFill>
                  <a:schemeClr val="tx1"/>
                </a:solidFill>
              </a:rPr>
              <a:t> process</a:t>
            </a:r>
            <a:r>
              <a:rPr lang="fr-BE" sz="2000" dirty="0">
                <a:solidFill>
                  <a:schemeClr val="tx1"/>
                </a:solidFill>
              </a:rPr>
              <a:t> can help </a:t>
            </a:r>
            <a:r>
              <a:rPr lang="fr-BE" sz="2000" b="1" dirty="0" err="1">
                <a:solidFill>
                  <a:schemeClr val="tx1"/>
                </a:solidFill>
              </a:rPr>
              <a:t>restoring</a:t>
            </a:r>
            <a:r>
              <a:rPr lang="fr-BE" sz="2000" b="1" dirty="0">
                <a:solidFill>
                  <a:schemeClr val="tx1"/>
                </a:solidFill>
              </a:rPr>
              <a:t> the </a:t>
            </a:r>
            <a:r>
              <a:rPr lang="fr-BE" sz="2000" b="1" dirty="0" err="1">
                <a:solidFill>
                  <a:schemeClr val="tx1"/>
                </a:solidFill>
              </a:rPr>
              <a:t>homeostasis</a:t>
            </a:r>
            <a:r>
              <a:rPr lang="fr-BE" dirty="0">
                <a:solidFill>
                  <a:schemeClr val="tx1"/>
                </a:solidFill>
              </a:rPr>
              <a:t>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fr-FR" altLang="fr-FR" dirty="0">
              <a:ea typeface="ＭＳ Ｐゴシック" panose="020B0600070205080204" pitchFamily="34" charset="-128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fr-FR" altLang="fr-FR" dirty="0">
              <a:ea typeface="ＭＳ Ｐゴシック" panose="020B0600070205080204" pitchFamily="34" charset="-128"/>
            </a:endParaRPr>
          </a:p>
        </p:txBody>
      </p:sp>
      <p:pic>
        <p:nvPicPr>
          <p:cNvPr id="4" name="Picture 2" descr="ilee-transp">
            <a:extLst>
              <a:ext uri="{FF2B5EF4-FFF2-40B4-BE49-F238E27FC236}">
                <a16:creationId xmlns:a16="http://schemas.microsoft.com/office/drawing/2014/main" id="{E712B321-8406-4797-A3B0-D8584E6C9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577" y="94866"/>
            <a:ext cx="904445" cy="76918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5" name="Picture 3" descr="logo%20local%20th2">
            <a:extLst>
              <a:ext uri="{FF2B5EF4-FFF2-40B4-BE49-F238E27FC236}">
                <a16:creationId xmlns:a16="http://schemas.microsoft.com/office/drawing/2014/main" id="{341550B5-07CF-4767-90A8-8A482998B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02" y="0"/>
            <a:ext cx="904446" cy="867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purl.oclc.org/ooxml/drawingml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tint val="100%"/>
                <a:shade val="100%"/>
                <a:satMod val="130%"/>
              </a:schemeClr>
            </a:gs>
            <a:gs pos="100%">
              <a:schemeClr val="phClr">
                <a:tint val="50%"/>
                <a:shade val="100%"/>
                <a:satMod val="350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l="50%" t="-80%" r="50%" b="1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l="50%" t="50%" r="50%" b="50%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purl.oclc.org/ooxml/drawingml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tint val="100%"/>
                <a:shade val="100%"/>
                <a:satMod val="130%"/>
              </a:schemeClr>
            </a:gs>
            <a:gs pos="100%">
              <a:schemeClr val="phClr">
                <a:tint val="50%"/>
                <a:shade val="100%"/>
                <a:satMod val="350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l="50%" t="-80%" r="50%" b="1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l="50%" t="50%" r="50%" b="50%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purl.oclc.org/ooxml/drawingml/main" name="1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tint val="100%"/>
                <a:shade val="100%"/>
                <a:satMod val="130%"/>
              </a:schemeClr>
            </a:gs>
            <a:gs pos="100%">
              <a:schemeClr val="phClr">
                <a:tint val="50%"/>
                <a:shade val="100%"/>
                <a:satMod val="350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l="50%" t="-80%" r="50%" b="1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l="50%" t="50%" r="50%" b="50%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purl.oclc.org/ooxml/drawingml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tint val="100%"/>
                <a:shade val="100%"/>
                <a:satMod val="130%"/>
              </a:schemeClr>
            </a:gs>
            <a:gs pos="100%">
              <a:schemeClr val="phClr">
                <a:tint val="50%"/>
                <a:shade val="100%"/>
                <a:satMod val="350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l="50%" t="-80%" r="50%" b="1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l="50%" t="50%" r="50%" b="50%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purl.oclc.org/ooxml/officeDocument/extendedProperties" xmlns:vt="http://purl.oclc.org/ooxml/officeDocument/docPropsVTypes">
  <TotalTime>400</TotalTime>
  <Words>239</Words>
  <Application>Microsoft Office PowerPoint</Application>
  <PresentationFormat>Affichage à l'écran (4:3)</PresentationFormat>
  <Paragraphs>30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6</vt:i4>
      </vt:variant>
    </vt:vector>
  </HeadingPairs>
  <TitlesOfParts>
    <vt:vector size="14" baseType="lpstr">
      <vt:lpstr>ＭＳ Ｐゴシック</vt:lpstr>
      <vt:lpstr>Arial</vt:lpstr>
      <vt:lpstr>Calibri</vt:lpstr>
      <vt:lpstr>Frutiger LT Std 45 Light</vt:lpstr>
      <vt:lpstr>Verdana</vt:lpstr>
      <vt:lpstr>Thème Office</vt:lpstr>
      <vt:lpstr>Conception personnalisée</vt:lpstr>
      <vt:lpstr>1_Conception personnalisée</vt:lpstr>
      <vt:lpstr>Présentation PowerPoint</vt:lpstr>
      <vt:lpstr>Introduction</vt:lpstr>
      <vt:lpstr>Materials and Methods </vt:lpstr>
      <vt:lpstr>Results (1/2)</vt:lpstr>
      <vt:lpstr>Results (2/2)</vt:lpstr>
      <vt:lpstr>Conclusions</vt:lpstr>
    </vt:vector>
  </TitlesOfParts>
  <Company>Hello Agency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aaaaaa aaaaaaa</dc:creator>
  <cp:lastModifiedBy>HP</cp:lastModifiedBy>
  <cp:revision>49</cp:revision>
  <dcterms:created xsi:type="dcterms:W3CDTF">2015-10-07T07:31:31Z</dcterms:created>
  <dcterms:modified xsi:type="dcterms:W3CDTF">2020-02-10T20:32:16Z</dcterms:modified>
</cp:coreProperties>
</file>