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6" r:id="rId3"/>
    <p:sldMasterId id="2147483679" r:id="rId4"/>
  </p:sldMasterIdLst>
  <p:notesMasterIdLst>
    <p:notesMasterId r:id="rId15"/>
  </p:notesMasterIdLst>
  <p:sldIdLst>
    <p:sldId id="349" r:id="rId5"/>
    <p:sldId id="469" r:id="rId6"/>
    <p:sldId id="470" r:id="rId7"/>
    <p:sldId id="471" r:id="rId8"/>
    <p:sldId id="468" r:id="rId9"/>
    <p:sldId id="482" r:id="rId10"/>
    <p:sldId id="481" r:id="rId11"/>
    <p:sldId id="483" r:id="rId12"/>
    <p:sldId id="480" r:id="rId13"/>
    <p:sldId id="28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70" d="100"/>
          <a:sy n="170" d="100"/>
        </p:scale>
        <p:origin x="1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8C203-DBE8-402E-B826-108098800D3A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41732-EE3D-4323-A4BD-FD3D541BF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661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07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10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049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14000" y="0"/>
            <a:ext cx="8280000" cy="4554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buClr>
                <a:srgbClr val="FF6600"/>
              </a:buClr>
              <a:buNone/>
              <a:defRPr sz="35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Clr>
                <a:srgbClr val="FF6600"/>
              </a:buClr>
              <a:buFontTx/>
              <a:buNone/>
              <a:defRPr sz="2500" b="0" i="0">
                <a:solidFill>
                  <a:schemeClr val="bg1"/>
                </a:solidFill>
                <a:latin typeface="Verdana"/>
                <a:cs typeface="Verdana"/>
              </a:defRPr>
            </a:lvl2pPr>
            <a:lvl3pPr>
              <a:buClr>
                <a:srgbClr val="FF6600"/>
              </a:buClr>
              <a:defRPr b="0" i="0">
                <a:latin typeface="Frutiger LT Std 45 Light"/>
                <a:cs typeface="Frutiger LT Std 45 Light"/>
              </a:defRPr>
            </a:lvl3pPr>
            <a:lvl4pPr>
              <a:buClr>
                <a:srgbClr val="FF6600"/>
              </a:buClr>
              <a:defRPr b="0" i="0">
                <a:latin typeface="Frutiger LT Std 45 Light"/>
                <a:cs typeface="Frutiger LT Std 45 Light"/>
              </a:defRPr>
            </a:lvl4pPr>
            <a:lvl5pPr>
              <a:buClr>
                <a:srgbClr val="FF6600"/>
              </a:buClr>
              <a:defRPr b="0" i="0">
                <a:latin typeface="Frutiger LT Std 45 Light"/>
                <a:cs typeface="Frutiger LT Std 45 Light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84771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D41044DF-A3BA-8D16-8171-AE7E954FB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3088" y="6378575"/>
            <a:ext cx="2928937" cy="342900"/>
          </a:xfrm>
          <a:prstGeom prst="rect">
            <a:avLst/>
          </a:prstGeom>
        </p:spPr>
        <p:txBody>
          <a:bodyPr lIns="0" tIns="0" rIns="0" bIns="0"/>
          <a:lstStyle>
            <a:lvl1pPr algn="ctr" eaLnBrk="1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97260853-6FE5-D67F-C151-45A2FAB36AE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57200" y="6378575"/>
            <a:ext cx="2106613" cy="342900"/>
          </a:xfrm>
          <a:prstGeom prst="rect">
            <a:avLst/>
          </a:prstGeom>
        </p:spPr>
        <p:txBody>
          <a:bodyPr lIns="0" tIns="0" rIns="0" bIns="0"/>
          <a:lstStyle>
            <a:lvl1pPr algn="l" eaLnBrk="1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3BFC360F-99B0-B3B7-1964-993ABC296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1300" y="6378575"/>
            <a:ext cx="2105025" cy="3429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898989"/>
                </a:solidFill>
              </a:defRPr>
            </a:lvl1pPr>
          </a:lstStyle>
          <a:p>
            <a:fld id="{495775FF-934E-4E93-A215-10695EE57A2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40762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799" y="2683279"/>
            <a:ext cx="6944783" cy="1470025"/>
          </a:xfrm>
          <a:prstGeom prst="rect">
            <a:avLst/>
          </a:prstGeom>
        </p:spPr>
        <p:txBody>
          <a:bodyPr anchor="ctr" anchorCtr="0"/>
          <a:lstStyle>
            <a:lvl1pPr algn="r">
              <a:defRPr sz="3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nl-BE" dirty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339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64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44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64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131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67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32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80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68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99898-0533-44D4-A2BD-F4E2B0E6EB88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06CDF-01CE-4B74-9E10-19368D2B56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2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cessus 8">
            <a:extLst>
              <a:ext uri="{FF2B5EF4-FFF2-40B4-BE49-F238E27FC236}">
                <a16:creationId xmlns:a16="http://schemas.microsoft.com/office/drawing/2014/main" id="{C756456C-1FE3-4860-8049-610D94E56387}"/>
              </a:ext>
            </a:extLst>
          </p:cNvPr>
          <p:cNvSpPr/>
          <p:nvPr/>
        </p:nvSpPr>
        <p:spPr>
          <a:xfrm>
            <a:off x="0" y="0"/>
            <a:ext cx="9144000" cy="4554538"/>
          </a:xfrm>
          <a:prstGeom prst="flowChartProcess">
            <a:avLst/>
          </a:prstGeom>
          <a:solidFill>
            <a:srgbClr val="2E31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              </a:t>
            </a:r>
          </a:p>
        </p:txBody>
      </p:sp>
      <p:grpSp>
        <p:nvGrpSpPr>
          <p:cNvPr id="1027" name="Grouper 13">
            <a:extLst>
              <a:ext uri="{FF2B5EF4-FFF2-40B4-BE49-F238E27FC236}">
                <a16:creationId xmlns:a16="http://schemas.microsoft.com/office/drawing/2014/main" id="{7E3DD8F9-E2D5-4604-8E51-FABA76CF938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948488" y="4391025"/>
            <a:ext cx="1384300" cy="831850"/>
            <a:chOff x="6948948" y="4391742"/>
            <a:chExt cx="1384302" cy="830915"/>
          </a:xfrm>
        </p:grpSpPr>
        <p:sp>
          <p:nvSpPr>
            <p:cNvPr id="10" name="Processus 9">
              <a:extLst>
                <a:ext uri="{FF2B5EF4-FFF2-40B4-BE49-F238E27FC236}">
                  <a16:creationId xmlns:a16="http://schemas.microsoft.com/office/drawing/2014/main" id="{825482D0-A1F0-4043-B6D4-53802467292D}"/>
                </a:ext>
              </a:extLst>
            </p:cNvPr>
            <p:cNvSpPr/>
            <p:nvPr userDrawn="1"/>
          </p:nvSpPr>
          <p:spPr>
            <a:xfrm>
              <a:off x="7298199" y="4391742"/>
              <a:ext cx="682626" cy="507429"/>
            </a:xfrm>
            <a:prstGeom prst="flowChartProcess">
              <a:avLst/>
            </a:prstGeom>
            <a:solidFill>
              <a:srgbClr val="2E31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/>
                <a:t>     </a:t>
              </a:r>
            </a:p>
          </p:txBody>
        </p:sp>
        <p:sp>
          <p:nvSpPr>
            <p:cNvPr id="11" name="Connecteur 10">
              <a:extLst>
                <a:ext uri="{FF2B5EF4-FFF2-40B4-BE49-F238E27FC236}">
                  <a16:creationId xmlns:a16="http://schemas.microsoft.com/office/drawing/2014/main" id="{50E434D5-FAC4-4EB1-8D29-EFC6F898131D}"/>
                </a:ext>
              </a:extLst>
            </p:cNvPr>
            <p:cNvSpPr/>
            <p:nvPr userDrawn="1"/>
          </p:nvSpPr>
          <p:spPr>
            <a:xfrm>
              <a:off x="6948948" y="4553485"/>
              <a:ext cx="1384302" cy="669172"/>
            </a:xfrm>
            <a:custGeom>
              <a:avLst/>
              <a:gdLst/>
              <a:ahLst/>
              <a:cxnLst/>
              <a:rect l="l" t="t" r="r" b="b"/>
              <a:pathLst>
                <a:path w="1384302" h="668657">
                  <a:moveTo>
                    <a:pt x="350838" y="0"/>
                  </a:moveTo>
                  <a:cubicBezTo>
                    <a:pt x="496159" y="0"/>
                    <a:pt x="620845" y="84197"/>
                    <a:pt x="674105" y="204193"/>
                  </a:cubicBezTo>
                  <a:lnTo>
                    <a:pt x="692151" y="259591"/>
                  </a:lnTo>
                  <a:lnTo>
                    <a:pt x="710197" y="204194"/>
                  </a:lnTo>
                  <a:cubicBezTo>
                    <a:pt x="763457" y="84198"/>
                    <a:pt x="888143" y="1"/>
                    <a:pt x="1033464" y="1"/>
                  </a:cubicBezTo>
                  <a:cubicBezTo>
                    <a:pt x="1227226" y="1"/>
                    <a:pt x="1384302" y="149685"/>
                    <a:pt x="1384302" y="334329"/>
                  </a:cubicBezTo>
                  <a:cubicBezTo>
                    <a:pt x="1384302" y="518973"/>
                    <a:pt x="1227226" y="668657"/>
                    <a:pt x="1033464" y="668657"/>
                  </a:cubicBezTo>
                  <a:cubicBezTo>
                    <a:pt x="888143" y="668657"/>
                    <a:pt x="763457" y="584460"/>
                    <a:pt x="710197" y="464465"/>
                  </a:cubicBezTo>
                  <a:lnTo>
                    <a:pt x="692151" y="409067"/>
                  </a:lnTo>
                  <a:lnTo>
                    <a:pt x="674105" y="464464"/>
                  </a:lnTo>
                  <a:cubicBezTo>
                    <a:pt x="620845" y="584459"/>
                    <a:pt x="496159" y="668656"/>
                    <a:pt x="350838" y="668656"/>
                  </a:cubicBezTo>
                  <a:cubicBezTo>
                    <a:pt x="157076" y="668656"/>
                    <a:pt x="0" y="518972"/>
                    <a:pt x="0" y="334328"/>
                  </a:cubicBezTo>
                  <a:cubicBezTo>
                    <a:pt x="0" y="149684"/>
                    <a:pt x="157076" y="0"/>
                    <a:pt x="3508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pic>
        <p:nvPicPr>
          <p:cNvPr id="1028" name="Image 15" descr="UNamur.png">
            <a:extLst>
              <a:ext uri="{FF2B5EF4-FFF2-40B4-BE49-F238E27FC236}">
                <a16:creationId xmlns:a16="http://schemas.microsoft.com/office/drawing/2014/main" id="{CEE84A34-374D-4560-9359-72D991011A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1709738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86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1">
            <a:extLst>
              <a:ext uri="{FF2B5EF4-FFF2-40B4-BE49-F238E27FC236}">
                <a16:creationId xmlns:a16="http://schemas.microsoft.com/office/drawing/2014/main" id="{C0C2238F-B76F-D753-B7F4-3C305F084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0CFFF91-22C7-40E4-AF16-9371BB02FA88}"/>
              </a:ext>
            </a:extLst>
          </p:cNvPr>
          <p:cNvSpPr txBox="1">
            <a:spLocks/>
          </p:cNvSpPr>
          <p:nvPr userDrawn="1"/>
        </p:nvSpPr>
        <p:spPr>
          <a:xfrm>
            <a:off x="457200" y="6516688"/>
            <a:ext cx="8229600" cy="233362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342900" indent="-342900" algn="r" defTabSz="457200" rtl="0" eaLnBrk="1" latinLnBrk="0" hangingPunct="1"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  <a:defRPr sz="2500" b="0" i="0" kern="1200">
                <a:solidFill>
                  <a:srgbClr val="211D61"/>
                </a:solidFill>
                <a:latin typeface="+mj-lt"/>
                <a:ea typeface="+mn-ea"/>
                <a:cs typeface="Frutiger LT Std 55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defRPr/>
            </a:pPr>
            <a:r>
              <a:rPr lang="nl-BE" sz="800" dirty="0">
                <a:solidFill>
                  <a:schemeClr val="bg1"/>
                </a:solidFill>
                <a:latin typeface="Verdana"/>
                <a:cs typeface="Verdana"/>
              </a:rPr>
              <a:t>www.unamur.be</a:t>
            </a:r>
            <a:endParaRPr lang="fr-FR"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9438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cessus 6">
            <a:extLst>
              <a:ext uri="{FF2B5EF4-FFF2-40B4-BE49-F238E27FC236}">
                <a16:creationId xmlns:a16="http://schemas.microsoft.com/office/drawing/2014/main" id="{C5BB2F02-545D-4820-B59E-82BCD81CCA4D}"/>
              </a:ext>
            </a:extLst>
          </p:cNvPr>
          <p:cNvSpPr/>
          <p:nvPr userDrawn="1"/>
        </p:nvSpPr>
        <p:spPr>
          <a:xfrm>
            <a:off x="0" y="0"/>
            <a:ext cx="9144000" cy="5497513"/>
          </a:xfrm>
          <a:prstGeom prst="flowChartProcess">
            <a:avLst/>
          </a:prstGeom>
          <a:solidFill>
            <a:srgbClr val="55AB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Verdana"/>
                <a:cs typeface="Verdana"/>
              </a:rPr>
              <a:t>               </a:t>
            </a:r>
          </a:p>
        </p:txBody>
      </p:sp>
      <p:pic>
        <p:nvPicPr>
          <p:cNvPr id="2051" name="Image 4" descr="PICTOS_blanc.png">
            <a:extLst>
              <a:ext uri="{FF2B5EF4-FFF2-40B4-BE49-F238E27FC236}">
                <a16:creationId xmlns:a16="http://schemas.microsoft.com/office/drawing/2014/main" id="{36BFEE70-2825-7772-AA95-9D7F7B9D03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er 12">
            <a:extLst>
              <a:ext uri="{FF2B5EF4-FFF2-40B4-BE49-F238E27FC236}">
                <a16:creationId xmlns:a16="http://schemas.microsoft.com/office/drawing/2014/main" id="{FE0DEDB3-9080-4929-4D3F-D6322163315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948488" y="5353050"/>
            <a:ext cx="1384300" cy="814388"/>
            <a:chOff x="6948948" y="5525435"/>
            <a:chExt cx="1384302" cy="813222"/>
          </a:xfrm>
        </p:grpSpPr>
        <p:sp>
          <p:nvSpPr>
            <p:cNvPr id="9" name="Processus 8">
              <a:extLst>
                <a:ext uri="{FF2B5EF4-FFF2-40B4-BE49-F238E27FC236}">
                  <a16:creationId xmlns:a16="http://schemas.microsoft.com/office/drawing/2014/main" id="{3AC9182A-9C69-40FB-ADB5-C61E4428DDE8}"/>
                </a:ext>
              </a:extLst>
            </p:cNvPr>
            <p:cNvSpPr/>
            <p:nvPr userDrawn="1"/>
          </p:nvSpPr>
          <p:spPr>
            <a:xfrm>
              <a:off x="7298199" y="5525435"/>
              <a:ext cx="682626" cy="507273"/>
            </a:xfrm>
            <a:prstGeom prst="flowChartProcess">
              <a:avLst/>
            </a:prstGeom>
            <a:solidFill>
              <a:srgbClr val="55AB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latin typeface="Verdana"/>
                  <a:cs typeface="Verdana"/>
                </a:rPr>
                <a:t>     </a:t>
              </a:r>
            </a:p>
          </p:txBody>
        </p:sp>
        <p:sp>
          <p:nvSpPr>
            <p:cNvPr id="10" name="Connecteur 10">
              <a:extLst>
                <a:ext uri="{FF2B5EF4-FFF2-40B4-BE49-F238E27FC236}">
                  <a16:creationId xmlns:a16="http://schemas.microsoft.com/office/drawing/2014/main" id="{4856B5CB-8D10-47A1-9860-4568A2C4E4DA}"/>
                </a:ext>
              </a:extLst>
            </p:cNvPr>
            <p:cNvSpPr/>
            <p:nvPr userDrawn="1"/>
          </p:nvSpPr>
          <p:spPr>
            <a:xfrm>
              <a:off x="6948948" y="5669691"/>
              <a:ext cx="1384302" cy="668966"/>
            </a:xfrm>
            <a:custGeom>
              <a:avLst/>
              <a:gdLst/>
              <a:ahLst/>
              <a:cxnLst/>
              <a:rect l="l" t="t" r="r" b="b"/>
              <a:pathLst>
                <a:path w="1384302" h="668657">
                  <a:moveTo>
                    <a:pt x="350838" y="0"/>
                  </a:moveTo>
                  <a:cubicBezTo>
                    <a:pt x="496159" y="0"/>
                    <a:pt x="620845" y="84197"/>
                    <a:pt x="674105" y="204193"/>
                  </a:cubicBezTo>
                  <a:lnTo>
                    <a:pt x="692151" y="259591"/>
                  </a:lnTo>
                  <a:lnTo>
                    <a:pt x="710197" y="204194"/>
                  </a:lnTo>
                  <a:cubicBezTo>
                    <a:pt x="763457" y="84198"/>
                    <a:pt x="888143" y="1"/>
                    <a:pt x="1033464" y="1"/>
                  </a:cubicBezTo>
                  <a:cubicBezTo>
                    <a:pt x="1227226" y="1"/>
                    <a:pt x="1384302" y="149685"/>
                    <a:pt x="1384302" y="334329"/>
                  </a:cubicBezTo>
                  <a:cubicBezTo>
                    <a:pt x="1384302" y="518973"/>
                    <a:pt x="1227226" y="668657"/>
                    <a:pt x="1033464" y="668657"/>
                  </a:cubicBezTo>
                  <a:cubicBezTo>
                    <a:pt x="888143" y="668657"/>
                    <a:pt x="763457" y="584460"/>
                    <a:pt x="710197" y="464465"/>
                  </a:cubicBezTo>
                  <a:lnTo>
                    <a:pt x="692151" y="409067"/>
                  </a:lnTo>
                  <a:lnTo>
                    <a:pt x="674105" y="464464"/>
                  </a:lnTo>
                  <a:cubicBezTo>
                    <a:pt x="620845" y="584459"/>
                    <a:pt x="496159" y="668656"/>
                    <a:pt x="350838" y="668656"/>
                  </a:cubicBezTo>
                  <a:cubicBezTo>
                    <a:pt x="157076" y="668656"/>
                    <a:pt x="0" y="518972"/>
                    <a:pt x="0" y="334328"/>
                  </a:cubicBezTo>
                  <a:cubicBezTo>
                    <a:pt x="0" y="149684"/>
                    <a:pt x="157076" y="0"/>
                    <a:pt x="3508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Verdana"/>
                <a:cs typeface="Verdana"/>
              </a:endParaRPr>
            </a:p>
          </p:txBody>
        </p:sp>
      </p:grpSp>
      <p:pic>
        <p:nvPicPr>
          <p:cNvPr id="2053" name="Image 11" descr="UNamur.png">
            <a:extLst>
              <a:ext uri="{FF2B5EF4-FFF2-40B4-BE49-F238E27FC236}">
                <a16:creationId xmlns:a16="http://schemas.microsoft.com/office/drawing/2014/main" id="{12C9C13B-3245-60EC-C339-73D7DF4B43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761038"/>
            <a:ext cx="9540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8DC8C77-F9E3-4212-8FCF-E90E4BA33011}"/>
              </a:ext>
            </a:extLst>
          </p:cNvPr>
          <p:cNvSpPr txBox="1">
            <a:spLocks/>
          </p:cNvSpPr>
          <p:nvPr userDrawn="1"/>
        </p:nvSpPr>
        <p:spPr>
          <a:xfrm>
            <a:off x="457200" y="6516688"/>
            <a:ext cx="8229600" cy="233362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342900" indent="-342900" algn="r" defTabSz="457200" rtl="0" eaLnBrk="1" latinLnBrk="0" hangingPunct="1"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  <a:defRPr sz="2500" b="0" i="0" kern="1200">
                <a:solidFill>
                  <a:srgbClr val="211D61"/>
                </a:solidFill>
                <a:latin typeface="+mj-lt"/>
                <a:ea typeface="+mn-ea"/>
                <a:cs typeface="Frutiger LT Std 55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defRPr/>
            </a:pPr>
            <a:r>
              <a:rPr lang="nl-BE" sz="800" dirty="0">
                <a:solidFill>
                  <a:srgbClr val="2E3135"/>
                </a:solidFill>
                <a:latin typeface="Verdana"/>
                <a:cs typeface="Verdana"/>
              </a:rPr>
              <a:t>www.unamur.be</a:t>
            </a:r>
            <a:endParaRPr lang="fr-FR" sz="800" dirty="0">
              <a:solidFill>
                <a:srgbClr val="2E3135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0804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contenu 1">
            <a:extLst>
              <a:ext uri="{FF2B5EF4-FFF2-40B4-BE49-F238E27FC236}">
                <a16:creationId xmlns:a16="http://schemas.microsoft.com/office/drawing/2014/main" id="{2E9C47E2-1674-44ED-BAA5-13A4E0F76EA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69900" y="0"/>
            <a:ext cx="8280400" cy="4554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>
              <a:spcAft>
                <a:spcPct val="0"/>
              </a:spcAft>
            </a:pPr>
            <a:r>
              <a:rPr lang="en-US" altLang="en-US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ILEE - Institute of Life, Earth </a:t>
            </a:r>
          </a:p>
          <a:p>
            <a:pPr eaLnBrk="1" hangingPunct="1">
              <a:spcAft>
                <a:spcPct val="0"/>
              </a:spcAft>
            </a:pPr>
            <a:r>
              <a:rPr lang="en-US" altLang="en-US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and Environment</a:t>
            </a:r>
            <a:endParaRPr lang="fr-FR" altLang="fr-FR" sz="28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Aft>
                <a:spcPct val="0"/>
              </a:spcAft>
            </a:pPr>
            <a:endParaRPr lang="fr-FR" altLang="fr-FR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Aft>
                <a:spcPct val="0"/>
              </a:spcAft>
            </a:pPr>
            <a:endParaRPr lang="fr-FR" altLang="fr-FR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Aft>
                <a:spcPct val="0"/>
              </a:spcAft>
            </a:pPr>
            <a:r>
              <a:rPr lang="fr-FR" altLang="fr-FR" sz="2000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Nathalie MALENGREAU</a:t>
            </a:r>
          </a:p>
          <a:p>
            <a:pPr eaLnBrk="1" hangingPunct="1">
              <a:spcAft>
                <a:spcPct val="0"/>
              </a:spcAft>
            </a:pPr>
            <a:endParaRPr lang="fr-FR" altLang="fr-FR" sz="1600" dirty="0">
              <a:solidFill>
                <a:schemeClr val="accent3">
                  <a:lumMod val="40000"/>
                  <a:lumOff val="60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F01973-9F0B-457E-8A1F-493E67186054}"/>
              </a:ext>
            </a:extLst>
          </p:cNvPr>
          <p:cNvSpPr txBox="1"/>
          <p:nvPr/>
        </p:nvSpPr>
        <p:spPr>
          <a:xfrm>
            <a:off x="3960977" y="5057775"/>
            <a:ext cx="212692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altLang="fr-FR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Verdana" pitchFamily="34" charset="0"/>
                <a:cs typeface="Verdana" pitchFamily="34" charset="0"/>
              </a:rPr>
              <a:t>26 janvier 2023</a:t>
            </a:r>
            <a:endParaRPr kumimoji="0" lang="fr-FR" altLang="fr-FR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Verdana" pitchFamily="34" charset="0"/>
              <a:cs typeface="Verdana" pitchFamily="34" charset="0"/>
            </a:endParaRPr>
          </a:p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D05700-D3DC-153F-0B5D-3537B2418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5000956"/>
            <a:ext cx="2246376" cy="12344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oneTexte 2">
            <a:extLst>
              <a:ext uri="{FF2B5EF4-FFF2-40B4-BE49-F238E27FC236}">
                <a16:creationId xmlns:a16="http://schemas.microsoft.com/office/drawing/2014/main" id="{A717FA27-42F0-1CF0-931F-1FDEDF00C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075" y="3634651"/>
            <a:ext cx="37502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nathalie.malengreau@unamur.be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+32 81 72 57 08 (ou Teams)</a:t>
            </a:r>
          </a:p>
        </p:txBody>
      </p:sp>
      <p:pic>
        <p:nvPicPr>
          <p:cNvPr id="17411" name="Image 8">
            <a:extLst>
              <a:ext uri="{FF2B5EF4-FFF2-40B4-BE49-F238E27FC236}">
                <a16:creationId xmlns:a16="http://schemas.microsoft.com/office/drawing/2014/main" id="{CB61442E-8A9E-24A2-3D76-65C3CD529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3506788"/>
            <a:ext cx="88582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 1">
            <a:extLst>
              <a:ext uri="{FF2B5EF4-FFF2-40B4-BE49-F238E27FC236}">
                <a16:creationId xmlns:a16="http://schemas.microsoft.com/office/drawing/2014/main" id="{A91ABEC3-1903-F679-7F2B-D1482CFE7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66" y="1232264"/>
            <a:ext cx="1437418" cy="143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ZoneTexte 2">
            <a:extLst>
              <a:ext uri="{FF2B5EF4-FFF2-40B4-BE49-F238E27FC236}">
                <a16:creationId xmlns:a16="http://schemas.microsoft.com/office/drawing/2014/main" id="{259FF7E6-DD7F-8136-D63A-377D22878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89" y="1346243"/>
            <a:ext cx="541212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Nathalie MALENGREAU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Coordination Financements </a:t>
            </a:r>
            <a:r>
              <a:rPr lang="fr-FR" altLang="fr-FR" sz="2000" dirty="0">
                <a:solidFill>
                  <a:srgbClr val="002060"/>
                </a:solidFill>
              </a:rPr>
              <a:t>P</a:t>
            </a:r>
            <a:r>
              <a:rPr kumimoji="0" lang="fr-FR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rojets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R&amp;D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dirty="0">
                <a:solidFill>
                  <a:srgbClr val="002060"/>
                </a:solidFill>
              </a:rPr>
              <a:t>Conseillère Expert Financements Région Wallonne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dirty="0">
                <a:solidFill>
                  <a:srgbClr val="002060"/>
                </a:solidFill>
              </a:rPr>
              <a:t>Conseillère Scientifique Environnement (ILEE)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42ED9-B67F-933B-7711-69064E256D99}"/>
              </a:ext>
            </a:extLst>
          </p:cNvPr>
          <p:cNvSpPr/>
          <p:nvPr/>
        </p:nvSpPr>
        <p:spPr>
          <a:xfrm>
            <a:off x="0" y="1351838"/>
            <a:ext cx="9144000" cy="5629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/>
              <a:t>ILEE - </a:t>
            </a:r>
            <a:r>
              <a:rPr lang="en-US" b="1" dirty="0"/>
              <a:t>Institute of Life, Earth and Environment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68DA35-74C1-6E2E-0175-C511DF3B3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3" y="485600"/>
            <a:ext cx="1442959" cy="792942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1DC8A79-AF2B-7469-29C7-18BD4892B2E6}"/>
              </a:ext>
            </a:extLst>
          </p:cNvPr>
          <p:cNvSpPr txBox="1">
            <a:spLocks/>
          </p:cNvSpPr>
          <p:nvPr/>
        </p:nvSpPr>
        <p:spPr>
          <a:xfrm>
            <a:off x="1121661" y="2202352"/>
            <a:ext cx="7318332" cy="31174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fr-FR" sz="1600" dirty="0">
                <a:solidFill>
                  <a:srgbClr val="00B0F0"/>
                </a:solidFill>
                <a:ea typeface="Verdana" panose="020B0604030504040204" pitchFamily="34" charset="0"/>
              </a:rPr>
              <a:t>Etudie les mécanismes de la vie sur Terre et ses interactions avec l'environnement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</a:rPr>
              <a:t>Meilleure compréhension des </a:t>
            </a:r>
            <a:r>
              <a:rPr lang="fr-FR" sz="1600" b="1" dirty="0">
                <a:ea typeface="Verdana" panose="020B0604030504040204" pitchFamily="34" charset="0"/>
              </a:rPr>
              <a:t>processus fondamentaux</a:t>
            </a:r>
            <a:r>
              <a:rPr lang="fr-FR" sz="1600" dirty="0">
                <a:ea typeface="Verdana" panose="020B0604030504040204" pitchFamily="34" charset="0"/>
              </a:rPr>
              <a:t> régulant la vie sur terre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</a:rPr>
              <a:t>Caractérisation des </a:t>
            </a:r>
            <a:r>
              <a:rPr lang="fr-FR" sz="1600" b="1" dirty="0">
                <a:ea typeface="Verdana" panose="020B0604030504040204" pitchFamily="34" charset="0"/>
              </a:rPr>
              <a:t>pressions anthropiques </a:t>
            </a:r>
            <a:r>
              <a:rPr lang="fr-FR" sz="1600" dirty="0">
                <a:ea typeface="Verdana" panose="020B0604030504040204" pitchFamily="34" charset="0"/>
              </a:rPr>
              <a:t>sur l'environnement et l’homme, y compris les aspects historiques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</a:rPr>
              <a:t>Recherche </a:t>
            </a:r>
            <a:r>
              <a:rPr lang="fr-FR" sz="1600" b="1" dirty="0">
                <a:ea typeface="Verdana" panose="020B0604030504040204" pitchFamily="34" charset="0"/>
              </a:rPr>
              <a:t>d'alternatives durables </a:t>
            </a:r>
            <a:r>
              <a:rPr lang="fr-FR" sz="1600" dirty="0">
                <a:ea typeface="Verdana" panose="020B0604030504040204" pitchFamily="34" charset="0"/>
              </a:rPr>
              <a:t>pour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1600" dirty="0">
                <a:ea typeface="Verdana" panose="020B0604030504040204" pitchFamily="34" charset="0"/>
              </a:rPr>
              <a:t>gérer les ressources naturelles,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1600" dirty="0">
                <a:ea typeface="Verdana" panose="020B0604030504040204" pitchFamily="34" charset="0"/>
              </a:rPr>
              <a:t>réduire la pollution,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1600" dirty="0">
                <a:ea typeface="Verdana" panose="020B0604030504040204" pitchFamily="34" charset="0"/>
              </a:rPr>
              <a:t>conserver et restaurer la biodiversité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fr-FR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>
                <a:solidFill>
                  <a:srgbClr val="00B0F0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>
                <a:solidFill>
                  <a:srgbClr val="00B0F0"/>
                </a:solidFill>
                <a:ea typeface="Verdana" panose="020B0604030504040204" pitchFamily="34" charset="0"/>
              </a:rPr>
              <a:t>Grâce à une coalition de multiples disciplines offrant des perspectives totalement nouvelles et des approches interdisciplinaires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3482C3-B52D-5D5A-FA7A-04E3F2073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6" y="277293"/>
            <a:ext cx="856735" cy="9307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3D9E07-E1F4-E1BE-4CB0-1686EB06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790" y="3761084"/>
            <a:ext cx="2614493" cy="137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42ED9-B67F-933B-7711-69064E256D99}"/>
              </a:ext>
            </a:extLst>
          </p:cNvPr>
          <p:cNvSpPr/>
          <p:nvPr/>
        </p:nvSpPr>
        <p:spPr>
          <a:xfrm>
            <a:off x="0" y="1351838"/>
            <a:ext cx="9144000" cy="5629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/>
              <a:t>ILEE – </a:t>
            </a:r>
            <a:r>
              <a:rPr lang="en-US" b="1" dirty="0"/>
              <a:t>un </a:t>
            </a:r>
            <a:r>
              <a:rPr lang="en-US" b="1" dirty="0" err="1"/>
              <a:t>institut</a:t>
            </a:r>
            <a:r>
              <a:rPr lang="en-US" b="1" dirty="0"/>
              <a:t> </a:t>
            </a:r>
            <a:r>
              <a:rPr lang="en-US" b="1" dirty="0" err="1"/>
              <a:t>pluridisciplinaire</a:t>
            </a:r>
            <a:r>
              <a:rPr lang="en-US" b="1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68DA35-74C1-6E2E-0175-C511DF3B3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3" y="485600"/>
            <a:ext cx="1442959" cy="792942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9FC9F1C-3653-ADD2-94D7-953E551205BD}"/>
              </a:ext>
            </a:extLst>
          </p:cNvPr>
          <p:cNvSpPr txBox="1">
            <a:spLocks/>
          </p:cNvSpPr>
          <p:nvPr/>
        </p:nvSpPr>
        <p:spPr>
          <a:xfrm>
            <a:off x="328403" y="2327006"/>
            <a:ext cx="3612419" cy="29324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rgbClr val="00B0F0"/>
                </a:solidFill>
                <a:ea typeface="Verdana" panose="020B0604030504040204" pitchFamily="34" charset="0"/>
              </a:rPr>
              <a:t>Sciences naturelles </a:t>
            </a:r>
            <a:r>
              <a:rPr lang="fr-FR" sz="1600" dirty="0">
                <a:ea typeface="Verdana" panose="020B0604030504040204" pitchFamily="34" charset="0"/>
              </a:rPr>
              <a:t>(biologie, géologie, chimie et physique), </a:t>
            </a:r>
            <a:r>
              <a:rPr lang="fr-FR" sz="1600" dirty="0">
                <a:solidFill>
                  <a:srgbClr val="00B0F0"/>
                </a:solidFill>
                <a:ea typeface="Verdana" panose="020B0604030504040204" pitchFamily="34" charset="0"/>
              </a:rPr>
              <a:t>sciences sociales </a:t>
            </a:r>
            <a:r>
              <a:rPr lang="fr-FR" sz="1600" dirty="0">
                <a:ea typeface="Verdana" panose="020B0604030504040204" pitchFamily="34" charset="0"/>
              </a:rPr>
              <a:t>(géographie), </a:t>
            </a:r>
            <a:r>
              <a:rPr lang="fr-FR" sz="1600" dirty="0">
                <a:solidFill>
                  <a:srgbClr val="00B0F0"/>
                </a:solidFill>
                <a:ea typeface="Verdana" panose="020B0604030504040204" pitchFamily="34" charset="0"/>
              </a:rPr>
              <a:t>sciences humaines </a:t>
            </a:r>
            <a:r>
              <a:rPr lang="fr-FR" sz="1600" dirty="0">
                <a:ea typeface="Verdana" panose="020B0604030504040204" pitchFamily="34" charset="0"/>
              </a:rPr>
              <a:t>(histoire de l'environnement, l'histoire de l'art et l'archéologie)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sz="1600" dirty="0">
                <a:ea typeface="Verdana" panose="020B0604030504040204" pitchFamily="34" charset="0"/>
              </a:rPr>
              <a:t>Environ 110 </a:t>
            </a:r>
            <a:r>
              <a:rPr lang="de-DE" sz="1600" dirty="0" err="1">
                <a:ea typeface="Verdana" panose="020B0604030504040204" pitchFamily="34" charset="0"/>
              </a:rPr>
              <a:t>membres</a:t>
            </a:r>
            <a:r>
              <a:rPr lang="de-DE" sz="1600" dirty="0">
                <a:ea typeface="Verdana" panose="020B0604030504040204" pitchFamily="34" charset="0"/>
              </a:rPr>
              <a:t> </a:t>
            </a:r>
            <a:r>
              <a:rPr lang="de-DE" sz="1600" dirty="0" err="1">
                <a:ea typeface="Verdana" panose="020B0604030504040204" pitchFamily="34" charset="0"/>
              </a:rPr>
              <a:t>dont</a:t>
            </a:r>
            <a:r>
              <a:rPr lang="de-DE" sz="1600" dirty="0">
                <a:ea typeface="Verdana" panose="020B0604030504040204" pitchFamily="34" charset="0"/>
              </a:rPr>
              <a:t> 94 </a:t>
            </a:r>
            <a:r>
              <a:rPr lang="fr-BE" sz="1600" dirty="0">
                <a:ea typeface="Verdana" panose="020B0604030504040204" pitchFamily="34" charset="0"/>
              </a:rPr>
              <a:t>scientifiques</a:t>
            </a:r>
            <a:r>
              <a:rPr lang="de-DE" sz="1600" dirty="0">
                <a:ea typeface="Verdana" panose="020B0604030504040204" pitchFamily="34" charset="0"/>
              </a:rPr>
              <a:t> (14 </a:t>
            </a:r>
            <a:r>
              <a:rPr lang="fr-BE" sz="1600" dirty="0">
                <a:ea typeface="Verdana" panose="020B0604030504040204" pitchFamily="34" charset="0"/>
              </a:rPr>
              <a:t>académiques)</a:t>
            </a:r>
            <a:endParaRPr lang="en-US" sz="1600" dirty="0"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Un </a:t>
            </a:r>
            <a:r>
              <a:rPr lang="en-US" sz="1600" dirty="0" err="1">
                <a:ea typeface="Verdana" panose="020B0604030504040204" pitchFamily="34" charset="0"/>
                <a:cs typeface="Verdana" panose="020B0604030504040204" pitchFamily="34" charset="0"/>
              </a:rPr>
              <a:t>président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, un co-</a:t>
            </a:r>
            <a:r>
              <a:rPr lang="en-US" sz="1600" dirty="0" err="1">
                <a:ea typeface="Verdana" panose="020B0604030504040204" pitchFamily="34" charset="0"/>
                <a:cs typeface="Verdana" panose="020B0604030504040204" pitchFamily="34" charset="0"/>
              </a:rPr>
              <a:t>président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n-US" sz="1600" dirty="0" err="1">
                <a:ea typeface="Verdana" panose="020B0604030504040204" pitchFamily="34" charset="0"/>
                <a:cs typeface="Verdana" panose="020B0604030504040204" pitchFamily="34" charset="0"/>
              </a:rPr>
              <a:t>une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 scientific manager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fr-BE" sz="16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87134F-9B1E-2769-5F8C-18636FFC8B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1" t="2299" r="24829" b="46973"/>
          <a:stretch/>
        </p:blipFill>
        <p:spPr>
          <a:xfrm>
            <a:off x="1101137" y="5117667"/>
            <a:ext cx="877416" cy="104846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72408A2-544C-ACB0-3FEE-9EC0974FCFB8}"/>
              </a:ext>
            </a:extLst>
          </p:cNvPr>
          <p:cNvSpPr txBox="1"/>
          <p:nvPr/>
        </p:nvSpPr>
        <p:spPr>
          <a:xfrm>
            <a:off x="773922" y="6166131"/>
            <a:ext cx="150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ea typeface="Verdana" panose="020B0604030504040204" pitchFamily="34" charset="0"/>
              </a:rPr>
              <a:t>Patrick Kestemont </a:t>
            </a:r>
            <a:r>
              <a:rPr lang="de-DE" sz="1200" dirty="0" err="1">
                <a:ea typeface="Verdana" panose="020B0604030504040204" pitchFamily="34" charset="0"/>
              </a:rPr>
              <a:t>président</a:t>
            </a:r>
            <a:endParaRPr lang="en-GB" sz="1200" dirty="0">
              <a:ea typeface="Verdana" panose="020B060403050404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31D3174-1CBD-6162-AC5C-2678F8C25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t="10159" r="47572" b="25443"/>
          <a:stretch/>
        </p:blipFill>
        <p:spPr>
          <a:xfrm>
            <a:off x="2191841" y="5117667"/>
            <a:ext cx="827580" cy="1048464"/>
          </a:xfrm>
          <a:prstGeom prst="rect">
            <a:avLst/>
          </a:prstGeom>
        </p:spPr>
      </p:pic>
      <p:sp>
        <p:nvSpPr>
          <p:cNvPr id="12" name="Textfeld 15">
            <a:extLst>
              <a:ext uri="{FF2B5EF4-FFF2-40B4-BE49-F238E27FC236}">
                <a16:creationId xmlns:a16="http://schemas.microsoft.com/office/drawing/2014/main" id="{2E112829-208E-AC47-78A7-04E2E7A57843}"/>
              </a:ext>
            </a:extLst>
          </p:cNvPr>
          <p:cNvSpPr txBox="1"/>
          <p:nvPr/>
        </p:nvSpPr>
        <p:spPr>
          <a:xfrm>
            <a:off x="2001036" y="6166131"/>
            <a:ext cx="1209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ea typeface="Verdana" panose="020B0604030504040204" pitchFamily="34" charset="0"/>
              </a:rPr>
              <a:t>Johan Yans</a:t>
            </a:r>
            <a:br>
              <a:rPr lang="de-DE" sz="1200" dirty="0">
                <a:ea typeface="Verdana" panose="020B0604030504040204" pitchFamily="34" charset="0"/>
              </a:rPr>
            </a:br>
            <a:r>
              <a:rPr lang="de-DE" sz="1200" dirty="0">
                <a:ea typeface="Verdana" panose="020B0604030504040204" pitchFamily="34" charset="0"/>
              </a:rPr>
              <a:t>vice-</a:t>
            </a:r>
            <a:r>
              <a:rPr lang="de-DE" sz="1200" dirty="0" err="1">
                <a:ea typeface="Verdana" panose="020B0604030504040204" pitchFamily="34" charset="0"/>
              </a:rPr>
              <a:t>président</a:t>
            </a:r>
            <a:endParaRPr lang="en-GB" sz="1200" dirty="0">
              <a:ea typeface="Verdana" panose="020B0604030504040204" pitchFamily="34" charset="0"/>
            </a:endParaRPr>
          </a:p>
        </p:txBody>
      </p:sp>
      <p:pic>
        <p:nvPicPr>
          <p:cNvPr id="13" name="Grafik 23">
            <a:extLst>
              <a:ext uri="{FF2B5EF4-FFF2-40B4-BE49-F238E27FC236}">
                <a16:creationId xmlns:a16="http://schemas.microsoft.com/office/drawing/2014/main" id="{B06501EE-D3A6-BE0A-CECE-1B4C232D8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514" y="5117667"/>
            <a:ext cx="877440" cy="1048464"/>
          </a:xfrm>
          <a:prstGeom prst="rect">
            <a:avLst/>
          </a:prstGeom>
        </p:spPr>
      </p:pic>
      <p:sp>
        <p:nvSpPr>
          <p:cNvPr id="14" name="Textfeld 24">
            <a:extLst>
              <a:ext uri="{FF2B5EF4-FFF2-40B4-BE49-F238E27FC236}">
                <a16:creationId xmlns:a16="http://schemas.microsoft.com/office/drawing/2014/main" id="{1ECFBF6A-18A5-97D1-D034-ED5FB62D838B}"/>
              </a:ext>
            </a:extLst>
          </p:cNvPr>
          <p:cNvSpPr txBox="1"/>
          <p:nvPr/>
        </p:nvSpPr>
        <p:spPr>
          <a:xfrm>
            <a:off x="3074920" y="6166131"/>
            <a:ext cx="150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ea typeface="Verdana" panose="020B0604030504040204" pitchFamily="34" charset="0"/>
              </a:rPr>
              <a:t>Carolin Mayer </a:t>
            </a:r>
            <a:r>
              <a:rPr lang="de-DE" sz="1200" dirty="0" err="1">
                <a:ea typeface="Verdana" panose="020B0604030504040204" pitchFamily="34" charset="0"/>
              </a:rPr>
              <a:t>scientific</a:t>
            </a:r>
            <a:r>
              <a:rPr lang="de-DE" sz="1200" dirty="0">
                <a:ea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</a:rPr>
              <a:t>manager</a:t>
            </a:r>
            <a:endParaRPr lang="en-GB" sz="1200" dirty="0">
              <a:ea typeface="Verdana" panose="020B0604030504040204" pitchFamily="34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2AF7639A-1A74-2B8B-B0D3-E52DAD339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396" y="2603815"/>
            <a:ext cx="4443935" cy="296973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99EC27C-EF6A-5C18-7D33-5F94C81A9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26" y="277293"/>
            <a:ext cx="856735" cy="93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2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42ED9-B67F-933B-7711-69064E256D99}"/>
              </a:ext>
            </a:extLst>
          </p:cNvPr>
          <p:cNvSpPr/>
          <p:nvPr/>
        </p:nvSpPr>
        <p:spPr>
          <a:xfrm>
            <a:off x="-6244" y="1369170"/>
            <a:ext cx="9144000" cy="5629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/>
              <a:t>ILEE – Les productions scientifiques 2018-2022 </a:t>
            </a:r>
            <a:endParaRPr lang="en-US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68DA35-74C1-6E2E-0175-C511DF3B3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3" y="485600"/>
            <a:ext cx="1442959" cy="7929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BE55C5-96EB-E75B-2AD6-8EBF0E15419E}"/>
              </a:ext>
            </a:extLst>
          </p:cNvPr>
          <p:cNvSpPr txBox="1">
            <a:spLocks/>
          </p:cNvSpPr>
          <p:nvPr/>
        </p:nvSpPr>
        <p:spPr>
          <a:xfrm>
            <a:off x="579256" y="2521701"/>
            <a:ext cx="4558748" cy="31955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1600" dirty="0">
                <a:ea typeface="Verdana" panose="020B0604030504040204" pitchFamily="34" charset="0"/>
                <a:cs typeface="Verdana" panose="020B0604030504040204" pitchFamily="34" charset="0"/>
              </a:rPr>
              <a:t>37 </a:t>
            </a:r>
            <a:r>
              <a:rPr lang="en-GB" sz="1600" dirty="0" err="1">
                <a:ea typeface="Verdana" panose="020B0604030504040204" pitchFamily="34" charset="0"/>
                <a:cs typeface="Verdana" panose="020B0604030504040204" pitchFamily="34" charset="0"/>
              </a:rPr>
              <a:t>thèses</a:t>
            </a:r>
            <a:endParaRPr lang="en-GB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1600" dirty="0">
                <a:ea typeface="Verdana" panose="020B0604030504040204" pitchFamily="34" charset="0"/>
                <a:cs typeface="Verdana" panose="020B0604030504040204" pitchFamily="34" charset="0"/>
              </a:rPr>
              <a:t>86 </a:t>
            </a:r>
            <a:r>
              <a:rPr lang="en-GB" sz="1600" dirty="0" err="1">
                <a:ea typeface="Verdana" panose="020B0604030504040204" pitchFamily="34" charset="0"/>
                <a:cs typeface="Verdana" panose="020B0604030504040204" pitchFamily="34" charset="0"/>
              </a:rPr>
              <a:t>mémoires</a:t>
            </a:r>
            <a:endParaRPr lang="en-GB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1600" dirty="0">
                <a:ea typeface="Verdana" panose="020B0604030504040204" pitchFamily="34" charset="0"/>
                <a:cs typeface="Verdana" panose="020B0604030504040204" pitchFamily="34" charset="0"/>
              </a:rPr>
              <a:t>310 publications </a:t>
            </a:r>
            <a:r>
              <a:rPr lang="en-GB" sz="1600" dirty="0" err="1">
                <a:ea typeface="Verdana" panose="020B0604030504040204" pitchFamily="34" charset="0"/>
                <a:cs typeface="Verdana" panose="020B0604030504040204" pitchFamily="34" charset="0"/>
              </a:rPr>
              <a:t>scientifiques</a:t>
            </a:r>
            <a:r>
              <a:rPr lang="en-GB" sz="1600" dirty="0">
                <a:ea typeface="Verdana" panose="020B0604030504040204" pitchFamily="34" charset="0"/>
                <a:cs typeface="Verdana" panose="020B0604030504040204" pitchFamily="34" charset="0"/>
              </a:rPr>
              <a:t> (&gt;95% </a:t>
            </a:r>
            <a:r>
              <a:rPr lang="en-GB" sz="1600" dirty="0" err="1"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GB" sz="1600" dirty="0">
                <a:ea typeface="Verdana" panose="020B0604030504040204" pitchFamily="34" charset="0"/>
                <a:cs typeface="Verdana" panose="020B0604030504040204" pitchFamily="34" charset="0"/>
              </a:rPr>
              <a:t> Q1 et Q2)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1600" dirty="0">
                <a:ea typeface="Verdana" panose="020B0604030504040204" pitchFamily="34" charset="0"/>
                <a:cs typeface="Verdana" panose="020B0604030504040204" pitchFamily="34" charset="0"/>
              </a:rPr>
              <a:t>116 </a:t>
            </a:r>
            <a:r>
              <a:rPr lang="fr-BE" sz="1600" dirty="0">
                <a:ea typeface="Verdana" panose="020B0604030504040204" pitchFamily="34" charset="0"/>
                <a:cs typeface="Verdana" panose="020B0604030504040204" pitchFamily="34" charset="0"/>
              </a:rPr>
              <a:t>projets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BE" sz="1600" dirty="0">
                <a:ea typeface="Verdana" panose="020B0604030504040204" pitchFamily="34" charset="0"/>
                <a:cs typeface="Verdana" panose="020B0604030504040204" pitchFamily="34" charset="0"/>
              </a:rPr>
              <a:t>Grande attractivité</a:t>
            </a:r>
            <a:r>
              <a:rPr lang="en-GB" sz="1600" dirty="0">
                <a:ea typeface="Verdana" panose="020B0604030504040204" pitchFamily="34" charset="0"/>
                <a:cs typeface="Verdana" panose="020B0604030504040204" pitchFamily="34" charset="0"/>
              </a:rPr>
              <a:t> : </a:t>
            </a:r>
            <a:br>
              <a:rPr lang="en-GB" sz="16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dirty="0">
                <a:ea typeface="Verdana" panose="020B0604030504040204" pitchFamily="34" charset="0"/>
                <a:cs typeface="Verdana" panose="020B0604030504040204" pitchFamily="34" charset="0"/>
              </a:rPr>
              <a:t>72 </a:t>
            </a:r>
            <a:r>
              <a:rPr lang="fr-BE" sz="1600" dirty="0">
                <a:ea typeface="Verdana" panose="020B0604030504040204" pitchFamily="34" charset="0"/>
                <a:cs typeface="Verdana" panose="020B0604030504040204" pitchFamily="34" charset="0"/>
              </a:rPr>
              <a:t>chercheurs</a:t>
            </a:r>
            <a:r>
              <a:rPr lang="en-GB" sz="16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dirty="0" err="1">
                <a:ea typeface="Verdana" panose="020B0604030504040204" pitchFamily="34" charset="0"/>
                <a:cs typeface="Verdana" panose="020B0604030504040204" pitchFamily="34" charset="0"/>
              </a:rPr>
              <a:t>visiteurs</a:t>
            </a:r>
            <a:r>
              <a:rPr lang="en-GB" sz="1600" dirty="0">
                <a:ea typeface="Verdana" panose="020B0604030504040204" pitchFamily="34" charset="0"/>
                <a:cs typeface="Verdana" panose="020B0604030504040204" pitchFamily="34" charset="0"/>
              </a:rPr>
              <a:t> de 26 pays </a:t>
            </a:r>
            <a:r>
              <a:rPr lang="fr-BE" sz="1600" dirty="0">
                <a:ea typeface="Verdana" panose="020B0604030504040204" pitchFamily="34" charset="0"/>
                <a:cs typeface="Verdana" panose="020B0604030504040204" pitchFamily="34" charset="0"/>
              </a:rPr>
              <a:t>différents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Partenaire d'</a:t>
            </a:r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alternet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, l'interface européenne science-politique sur la biodiversité et les services écosystémiques.</a:t>
            </a: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fr-BE" sz="16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254E91C-1240-541A-6B3A-78753B02270C}"/>
              </a:ext>
            </a:extLst>
          </p:cNvPr>
          <p:cNvSpPr txBox="1">
            <a:spLocks/>
          </p:cNvSpPr>
          <p:nvPr/>
        </p:nvSpPr>
        <p:spPr>
          <a:xfrm>
            <a:off x="6407560" y="2240636"/>
            <a:ext cx="1456482" cy="572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BE" sz="1600" dirty="0">
                <a:ea typeface="Verdana" panose="020B0604030504040204" pitchFamily="34" charset="0"/>
                <a:cs typeface="Verdana" panose="020B0604030504040204" pitchFamily="34" charset="0"/>
              </a:rPr>
              <a:t>3 Spin-</a:t>
            </a:r>
            <a:r>
              <a:rPr lang="fr-BE" sz="1600" dirty="0" err="1">
                <a:ea typeface="Verdana" panose="020B0604030504040204" pitchFamily="34" charset="0"/>
                <a:cs typeface="Verdana" panose="020B0604030504040204" pitchFamily="34" charset="0"/>
              </a:rPr>
              <a:t>offs</a:t>
            </a:r>
            <a:r>
              <a:rPr lang="fr-BE" sz="1600" dirty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fr-BE" sz="16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C877D5BF-6260-275A-6A50-68E446AC305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68" y="2815499"/>
            <a:ext cx="1456483" cy="776932"/>
          </a:xfrm>
          <a:prstGeom prst="rect">
            <a:avLst/>
          </a:prstGeom>
        </p:spPr>
      </p:pic>
      <p:pic>
        <p:nvPicPr>
          <p:cNvPr id="15" name="Grafik 5">
            <a:extLst>
              <a:ext uri="{FF2B5EF4-FFF2-40B4-BE49-F238E27FC236}">
                <a16:creationId xmlns:a16="http://schemas.microsoft.com/office/drawing/2014/main" id="{EEE19666-C213-57C2-BA80-DD87AED1396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67" y="3986575"/>
            <a:ext cx="1440386" cy="512777"/>
          </a:xfrm>
          <a:prstGeom prst="rect">
            <a:avLst/>
          </a:prstGeom>
        </p:spPr>
      </p:pic>
      <p:pic>
        <p:nvPicPr>
          <p:cNvPr id="16" name="Grafik 7">
            <a:extLst>
              <a:ext uri="{FF2B5EF4-FFF2-40B4-BE49-F238E27FC236}">
                <a16:creationId xmlns:a16="http://schemas.microsoft.com/office/drawing/2014/main" id="{7A460DD6-2E54-5632-0000-7EEBF195BC0C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42" y="5127523"/>
            <a:ext cx="1154234" cy="468043"/>
          </a:xfrm>
          <a:prstGeom prst="rect">
            <a:avLst/>
          </a:prstGeom>
        </p:spPr>
      </p:pic>
      <p:pic>
        <p:nvPicPr>
          <p:cNvPr id="17" name="Image 4">
            <a:extLst>
              <a:ext uri="{FF2B5EF4-FFF2-40B4-BE49-F238E27FC236}">
                <a16:creationId xmlns:a16="http://schemas.microsoft.com/office/drawing/2014/main" id="{226EC453-6F9B-A6F2-3E28-7184A7217B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12" y="5018770"/>
            <a:ext cx="1077869" cy="83127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342C4A0-DF73-3F26-A98B-CD863F6A40ED}"/>
              </a:ext>
            </a:extLst>
          </p:cNvPr>
          <p:cNvSpPr txBox="1"/>
          <p:nvPr/>
        </p:nvSpPr>
        <p:spPr>
          <a:xfrm>
            <a:off x="6006275" y="3629265"/>
            <a:ext cx="2440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B606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Development of biological elicitors</a:t>
            </a:r>
            <a:endParaRPr lang="fr-FR" sz="12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AF43C4B-008F-FCFB-1854-97F6D73527CB}"/>
              </a:ext>
            </a:extLst>
          </p:cNvPr>
          <p:cNvSpPr txBox="1"/>
          <p:nvPr/>
        </p:nvSpPr>
        <p:spPr>
          <a:xfrm>
            <a:off x="5710549" y="4513560"/>
            <a:ext cx="297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5B606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Environmental DNA sequencing, metabarcoding and classic methodologies</a:t>
            </a:r>
            <a:endParaRPr lang="fr-FR" sz="12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358703D-0FC9-E4DB-4236-0838FA1A9397}"/>
              </a:ext>
            </a:extLst>
          </p:cNvPr>
          <p:cNvSpPr txBox="1"/>
          <p:nvPr/>
        </p:nvSpPr>
        <p:spPr>
          <a:xfrm>
            <a:off x="6059054" y="5675645"/>
            <a:ext cx="228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5B606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Hydrological and hydrogeological monitoring solutions</a:t>
            </a:r>
            <a:endParaRPr lang="fr-FR" sz="12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15BC930-285F-F940-07EC-A4AFB4DF7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26" y="277293"/>
            <a:ext cx="856735" cy="93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0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42ED9-B67F-933B-7711-69064E256D99}"/>
              </a:ext>
            </a:extLst>
          </p:cNvPr>
          <p:cNvSpPr/>
          <p:nvPr/>
        </p:nvSpPr>
        <p:spPr>
          <a:xfrm>
            <a:off x="0" y="1351838"/>
            <a:ext cx="9144000" cy="5629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D96B5F-441E-07DA-08DC-2B2C7146EAB2}"/>
              </a:ext>
            </a:extLst>
          </p:cNvPr>
          <p:cNvSpPr txBox="1"/>
          <p:nvPr/>
        </p:nvSpPr>
        <p:spPr>
          <a:xfrm>
            <a:off x="2691948" y="1422331"/>
            <a:ext cx="2807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sym typeface="Wingdings" panose="05000000000000000000" pitchFamily="2" charset="2"/>
              </a:rPr>
              <a:t>Thèmes de recherche (1)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68DA35-74C1-6E2E-0175-C511DF3B3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3" y="485600"/>
            <a:ext cx="1442959" cy="792942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DA4D0EA-A1C4-9949-C196-FE83DCC796B9}"/>
              </a:ext>
            </a:extLst>
          </p:cNvPr>
          <p:cNvSpPr txBox="1">
            <a:spLocks/>
          </p:cNvSpPr>
          <p:nvPr/>
        </p:nvSpPr>
        <p:spPr>
          <a:xfrm>
            <a:off x="866223" y="2227202"/>
            <a:ext cx="3999981" cy="4394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</a:rPr>
              <a:t>Évolution, adaptation et biodiversité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Questions fondamentales liées à 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l'évolution des facteurs contribuant à la variation génomique et à l'adaptation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à l'impact de l'homme sur l'environnement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à l'évolution des organismes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à la biodiversité et au fonctionnement des écosystèmes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200" dirty="0">
              <a:ea typeface="Verdana" panose="020B060403050404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200" dirty="0">
              <a:ea typeface="Verdana" panose="020B060403050404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200" dirty="0">
              <a:ea typeface="Verdana" panose="020B060403050404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200" dirty="0">
              <a:ea typeface="Verdana" panose="020B060403050404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200" dirty="0">
              <a:ea typeface="Verdana" panose="020B060403050404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200" dirty="0"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</a:rPr>
              <a:t>Pollution et toxicologie environnementale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L'objectif est d'identifier, d'évaluer et finalement de contrôler les agents toxiques qui agissent sur les individus et des écosystèmes entiers</a:t>
            </a:r>
            <a:endParaRPr lang="fr-FR" sz="1200" dirty="0">
              <a:ea typeface="Verdana" panose="020B0604030504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43BAFA-D910-2219-A794-6BB3907A0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6" y="277293"/>
            <a:ext cx="856735" cy="9307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ABB4A36-A629-CDBB-29DB-32B8DE4DD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859" y="3881623"/>
            <a:ext cx="2173652" cy="652902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A0853620-2AC1-F31D-3165-6C26466DC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58" y="3284521"/>
            <a:ext cx="777964" cy="28895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3AC58FE-3C51-1F13-7A7E-411CF3905971}"/>
              </a:ext>
            </a:extLst>
          </p:cNvPr>
          <p:cNvSpPr txBox="1"/>
          <p:nvPr/>
        </p:nvSpPr>
        <p:spPr>
          <a:xfrm>
            <a:off x="5782456" y="2507104"/>
            <a:ext cx="2525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Théorie écologique avec modèles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Données de terrain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Montages expérimentaux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ADN environnemental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47DCF09-8779-3942-F275-0323D6F4B424}"/>
              </a:ext>
            </a:extLst>
          </p:cNvPr>
          <p:cNvSpPr txBox="1"/>
          <p:nvPr/>
        </p:nvSpPr>
        <p:spPr>
          <a:xfrm>
            <a:off x="5454422" y="5090663"/>
            <a:ext cx="33774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Organismes aquatiques comme bioindicateurs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Conditions naturelles ou expérimentales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Etudes conceptuelles résultant de modèles mathématiques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3E0FF24-A7FA-96D3-758D-74B2B1414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545" y="5825002"/>
            <a:ext cx="2016242" cy="65290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67F9AB9-81B7-2399-C796-A080F755D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9954" y="223098"/>
            <a:ext cx="1693577" cy="8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2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42ED9-B67F-933B-7711-69064E256D99}"/>
              </a:ext>
            </a:extLst>
          </p:cNvPr>
          <p:cNvSpPr/>
          <p:nvPr/>
        </p:nvSpPr>
        <p:spPr>
          <a:xfrm>
            <a:off x="0" y="1351838"/>
            <a:ext cx="9144000" cy="5629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D96B5F-441E-07DA-08DC-2B2C7146EAB2}"/>
              </a:ext>
            </a:extLst>
          </p:cNvPr>
          <p:cNvSpPr txBox="1"/>
          <p:nvPr/>
        </p:nvSpPr>
        <p:spPr>
          <a:xfrm>
            <a:off x="2691948" y="1422331"/>
            <a:ext cx="2807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sym typeface="Wingdings" panose="05000000000000000000" pitchFamily="2" charset="2"/>
              </a:rPr>
              <a:t>Thèmes de recherche (2)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68DA35-74C1-6E2E-0175-C511DF3B3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3" y="485600"/>
            <a:ext cx="1442959" cy="792942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DA4D0EA-A1C4-9949-C196-FE83DCC796B9}"/>
              </a:ext>
            </a:extLst>
          </p:cNvPr>
          <p:cNvSpPr txBox="1">
            <a:spLocks/>
          </p:cNvSpPr>
          <p:nvPr/>
        </p:nvSpPr>
        <p:spPr>
          <a:xfrm>
            <a:off x="780030" y="2335881"/>
            <a:ext cx="3999981" cy="28038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</a:rPr>
              <a:t>Caractérisation et gestion des ressources naturelles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Etude de l’extraction et du traitement durables des ressources non renouvelables afin de réduire les problèmes environnementaux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600" dirty="0"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600" dirty="0"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600" dirty="0"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</a:rPr>
              <a:t>Production végétale et animale durable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Recherche d'alternatives aux produits chimiques et pharmaceutiques pour relever les défis de la production végétale et animale</a:t>
            </a:r>
            <a:endParaRPr lang="fr-FR" sz="1200" dirty="0">
              <a:ea typeface="Verdana" panose="020B0604030504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43BAFA-D910-2219-A794-6BB3907A0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6" y="277293"/>
            <a:ext cx="856735" cy="9307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EE7F72-2DAF-4D9E-ED84-7C69AEECD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132" y="3570101"/>
            <a:ext cx="1641891" cy="6291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17DEDA-8773-1C75-EF95-677846FA4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507" y="5537498"/>
            <a:ext cx="2143966" cy="62915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4BC189D-87EB-309D-6493-525754053A04}"/>
              </a:ext>
            </a:extLst>
          </p:cNvPr>
          <p:cNvSpPr txBox="1"/>
          <p:nvPr/>
        </p:nvSpPr>
        <p:spPr>
          <a:xfrm>
            <a:off x="5055948" y="2406707"/>
            <a:ext cx="3863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Pétrographie, minéralogie et géochimie des minerais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supergènes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Cartographie et modélisation des processus d'écoulement aquifère et karstique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Productivité sensible des espèces d'eau douce cultivées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Restauration des écosystèmes aquatiques et espèces menacées (saumon et anguille).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qualité des eaux de surface (indicateurs écologiques tels que les diatomées et les macro-invertébrés)</a:t>
            </a:r>
          </a:p>
        </p:txBody>
      </p:sp>
      <p:pic>
        <p:nvPicPr>
          <p:cNvPr id="12" name="Grafik 7">
            <a:extLst>
              <a:ext uri="{FF2B5EF4-FFF2-40B4-BE49-F238E27FC236}">
                <a16:creationId xmlns:a16="http://schemas.microsoft.com/office/drawing/2014/main" id="{788F6319-3478-2C98-81F6-7619D3D6F6C2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979" y="2793791"/>
            <a:ext cx="726109" cy="33915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1EC7799-A614-EAAD-7A1C-FD4DECED457B}"/>
              </a:ext>
            </a:extLst>
          </p:cNvPr>
          <p:cNvSpPr txBox="1"/>
          <p:nvPr/>
        </p:nvSpPr>
        <p:spPr>
          <a:xfrm>
            <a:off x="5325685" y="4752668"/>
            <a:ext cx="2930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Méthodes d'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immunostimulation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Remplacement par des ingrédients végétaux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Optimisation de l'élevage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Espèces tempérées et tropicales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Etudes moléculaires des plantes (transduction du signal et molécules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élicitrices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d’origine biologique)</a:t>
            </a:r>
          </a:p>
        </p:txBody>
      </p:sp>
      <p:pic>
        <p:nvPicPr>
          <p:cNvPr id="14" name="Grafik 1">
            <a:extLst>
              <a:ext uri="{FF2B5EF4-FFF2-40B4-BE49-F238E27FC236}">
                <a16:creationId xmlns:a16="http://schemas.microsoft.com/office/drawing/2014/main" id="{2F0230FC-B897-C73E-40C9-150329E77EA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56" y="5824032"/>
            <a:ext cx="763491" cy="4675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613864-0279-986C-432B-0CA294620A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9954" y="223098"/>
            <a:ext cx="1693577" cy="8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3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42ED9-B67F-933B-7711-69064E256D99}"/>
              </a:ext>
            </a:extLst>
          </p:cNvPr>
          <p:cNvSpPr/>
          <p:nvPr/>
        </p:nvSpPr>
        <p:spPr>
          <a:xfrm>
            <a:off x="0" y="1351838"/>
            <a:ext cx="9144000" cy="5629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D96B5F-441E-07DA-08DC-2B2C7146EAB2}"/>
              </a:ext>
            </a:extLst>
          </p:cNvPr>
          <p:cNvSpPr txBox="1"/>
          <p:nvPr/>
        </p:nvSpPr>
        <p:spPr>
          <a:xfrm>
            <a:off x="2691948" y="1422331"/>
            <a:ext cx="2807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sym typeface="Wingdings" panose="05000000000000000000" pitchFamily="2" charset="2"/>
              </a:rPr>
              <a:t>Thèmes de recherche (3)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68DA35-74C1-6E2E-0175-C511DF3B3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3" y="485600"/>
            <a:ext cx="1442959" cy="792942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DA4D0EA-A1C4-9949-C196-FE83DCC796B9}"/>
              </a:ext>
            </a:extLst>
          </p:cNvPr>
          <p:cNvSpPr txBox="1">
            <a:spLocks/>
          </p:cNvSpPr>
          <p:nvPr/>
        </p:nvSpPr>
        <p:spPr>
          <a:xfrm>
            <a:off x="378382" y="2407813"/>
            <a:ext cx="4440849" cy="37044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</a:rPr>
              <a:t>Services écosystémiques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Aider à la gestion et l'aménagement durables du paysage, afin d'accroître le bien-être des acteurs locaux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600" dirty="0"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</a:rPr>
              <a:t>Impacts environnementaux sur les populations humaines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Évaluer les risques économiques, sociaux et sanitaires dus aux dangers environnementaux et les vulnérabilités des populations qui y sont associées afin de concevoir des stratégies d'adaptation</a:t>
            </a:r>
            <a:endParaRPr lang="fr-FR" sz="1600" dirty="0">
              <a:ea typeface="Verdana" panose="020B0604030504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43BAFA-D910-2219-A794-6BB3907A0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6" y="277293"/>
            <a:ext cx="856735" cy="9307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3EC373-ABE1-F5FB-CAF5-A335F1AF3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410" y="3360133"/>
            <a:ext cx="1897075" cy="6565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A23F22D-1C22-5F76-DFE1-EB8A24DDC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164" y="5883093"/>
            <a:ext cx="1838241" cy="59763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64D5F64-998A-B230-C273-2EF65AC63867}"/>
              </a:ext>
            </a:extLst>
          </p:cNvPr>
          <p:cNvSpPr txBox="1"/>
          <p:nvPr/>
        </p:nvSpPr>
        <p:spPr>
          <a:xfrm>
            <a:off x="5430704" y="2623323"/>
            <a:ext cx="3424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Cadres d'évaluation intégrés et inclusifs qui incluent les parties prenantes locales de manière participative.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Evaluation sociale des services écosystémiques (gouvernance locale)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Les approches méthodologiques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C72D86C-E553-3CB2-5237-2B31F0AF0545}"/>
              </a:ext>
            </a:extLst>
          </p:cNvPr>
          <p:cNvSpPr txBox="1"/>
          <p:nvPr/>
        </p:nvSpPr>
        <p:spPr>
          <a:xfrm>
            <a:off x="5468179" y="4706379"/>
            <a:ext cx="2883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Interaction entre l'environnement et la migration au niveau des ménages ou des individus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Interactions entre les différents agents responsables de la transmission des maladies vectorielles et zoonotiques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Méthodes innovantes pour étude des questions spatiales en épidémiologie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926F0F7-757A-8617-9D68-0BDF990C5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954" y="223098"/>
            <a:ext cx="1693577" cy="8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4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42ED9-B67F-933B-7711-69064E256D99}"/>
              </a:ext>
            </a:extLst>
          </p:cNvPr>
          <p:cNvSpPr/>
          <p:nvPr/>
        </p:nvSpPr>
        <p:spPr>
          <a:xfrm>
            <a:off x="0" y="1351838"/>
            <a:ext cx="9144000" cy="5629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D96B5F-441E-07DA-08DC-2B2C7146EAB2}"/>
              </a:ext>
            </a:extLst>
          </p:cNvPr>
          <p:cNvSpPr txBox="1"/>
          <p:nvPr/>
        </p:nvSpPr>
        <p:spPr>
          <a:xfrm>
            <a:off x="2691948" y="1422331"/>
            <a:ext cx="2807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sym typeface="Wingdings" panose="05000000000000000000" pitchFamily="2" charset="2"/>
              </a:rPr>
              <a:t>Thèmes de recherche (4)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68DA35-74C1-6E2E-0175-C511DF3B3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3" y="485600"/>
            <a:ext cx="1442959" cy="792942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DA4D0EA-A1C4-9949-C196-FE83DCC796B9}"/>
              </a:ext>
            </a:extLst>
          </p:cNvPr>
          <p:cNvSpPr txBox="1">
            <a:spLocks/>
          </p:cNvSpPr>
          <p:nvPr/>
        </p:nvSpPr>
        <p:spPr>
          <a:xfrm>
            <a:off x="378382" y="2587695"/>
            <a:ext cx="4440849" cy="22014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</a:rPr>
              <a:t>Histoire de l'environnement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Influence de l’homme sur les zones urbaines et rurales, la pollution des rivières et l'histoire des produits du terroir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i="1" dirty="0">
              <a:solidFill>
                <a:srgbClr val="00B0F0"/>
              </a:solidFill>
              <a:ea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r-FR" sz="1200" dirty="0"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600" dirty="0">
                <a:ea typeface="Verdana" panose="020B0604030504040204" pitchFamily="34" charset="0"/>
              </a:rPr>
              <a:t>Gestion de l'environnement et des ressources naturelles dans le Sud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1200" i="1" dirty="0">
                <a:solidFill>
                  <a:srgbClr val="00B0F0"/>
                </a:solidFill>
              </a:rPr>
              <a:t>Collaboration avec des partenaires situés dans les pays du Sud  dans les thématiques citées ci-dessus</a:t>
            </a:r>
            <a:endParaRPr lang="fr-BE" sz="16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43BAFA-D910-2219-A794-6BB3907A0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6" y="277293"/>
            <a:ext cx="856735" cy="930756"/>
          </a:xfrm>
          <a:prstGeom prst="rect">
            <a:avLst/>
          </a:prstGeom>
        </p:spPr>
      </p:pic>
      <p:pic>
        <p:nvPicPr>
          <p:cNvPr id="12" name="Image 11" descr="Une image contenant extérieur, bateau, ciel, jour&#10;&#10;Description générée automatiquement">
            <a:extLst>
              <a:ext uri="{FF2B5EF4-FFF2-40B4-BE49-F238E27FC236}">
                <a16:creationId xmlns:a16="http://schemas.microsoft.com/office/drawing/2014/main" id="{FC0888F1-1352-26EB-4BB4-E92F246E1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98" y="4901587"/>
            <a:ext cx="1927601" cy="128185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D1F9428-352E-CAC1-186C-9508F6EE8FA6}"/>
              </a:ext>
            </a:extLst>
          </p:cNvPr>
          <p:cNvSpPr txBox="1"/>
          <p:nvPr/>
        </p:nvSpPr>
        <p:spPr>
          <a:xfrm>
            <a:off x="5475798" y="2644170"/>
            <a:ext cx="35259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Perception de l'impact de l'homme sur les zones urbaines et rurales (urbanisation, exploitation industrielle et pollution) entre le 18e et le 20e siècle.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Pollution des rivières et relations entre les hommes et les animaux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Aspects socio-historiques de l'histoire des produits du terroir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9BB8781-B3D1-48F2-F501-B751692D4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954" y="223098"/>
            <a:ext cx="1693577" cy="8933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60E0FD7-339F-272A-A2B2-BE94156E1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898" y="3359671"/>
            <a:ext cx="1569992" cy="103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8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87F011-05E6-7ABD-BCD1-FD664722479D}"/>
              </a:ext>
            </a:extLst>
          </p:cNvPr>
          <p:cNvSpPr/>
          <p:nvPr/>
        </p:nvSpPr>
        <p:spPr>
          <a:xfrm>
            <a:off x="0" y="1113797"/>
            <a:ext cx="9144000" cy="5629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b="1" dirty="0"/>
              <a:t>	ILEE – En un clin d’</a:t>
            </a:r>
            <a:r>
              <a:rPr lang="fr-BE" b="1" dirty="0" err="1"/>
              <a:t>oeil</a:t>
            </a:r>
            <a:endParaRPr lang="en-US" b="1" dirty="0"/>
          </a:p>
        </p:txBody>
      </p:sp>
      <p:graphicFrame>
        <p:nvGraphicFramePr>
          <p:cNvPr id="2" name="Objet 1">
            <a:hlinkClick r:id="" action="ppaction://ole?verb=0"/>
            <a:extLst>
              <a:ext uri="{FF2B5EF4-FFF2-40B4-BE49-F238E27FC236}">
                <a16:creationId xmlns:a16="http://schemas.microsoft.com/office/drawing/2014/main" id="{28168B3F-A7BC-C7E4-06A5-CDD8C5572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295012"/>
              </p:ext>
            </p:extLst>
          </p:nvPr>
        </p:nvGraphicFramePr>
        <p:xfrm>
          <a:off x="3675535" y="131805"/>
          <a:ext cx="4563579" cy="64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10375368" imgH="14691594" progId="PowerPoint.Show.12">
                  <p:embed/>
                </p:oleObj>
              </mc:Choice>
              <mc:Fallback>
                <p:oleObj name="Presentation" r:id="rId2" imgW="10375368" imgH="14691594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75535" y="131805"/>
                        <a:ext cx="4563579" cy="645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66789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1816</TotalTime>
  <Words>718</Words>
  <Application>Microsoft Office PowerPoint</Application>
  <PresentationFormat>Affichage à l'écran (4:3)</PresentationFormat>
  <Paragraphs>118</Paragraphs>
  <Slides>10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Frutiger LT Std 45 Light</vt:lpstr>
      <vt:lpstr>Verdana</vt:lpstr>
      <vt:lpstr>Wingdings</vt:lpstr>
      <vt:lpstr>Thème Office</vt:lpstr>
      <vt:lpstr>1_Thème Office</vt:lpstr>
      <vt:lpstr>1_Conception personnalisée</vt:lpstr>
      <vt:lpstr>Conception personnalisée</vt:lpstr>
      <vt:lpstr>Présentation Microsoft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Malengreau</dc:creator>
  <cp:lastModifiedBy>Nathalie Malengreau</cp:lastModifiedBy>
  <cp:revision>118</cp:revision>
  <dcterms:created xsi:type="dcterms:W3CDTF">2020-02-27T21:06:59Z</dcterms:created>
  <dcterms:modified xsi:type="dcterms:W3CDTF">2023-01-26T11:00:34Z</dcterms:modified>
</cp:coreProperties>
</file>