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858000" cy="9144000"/>
  <p:defaultTextStyle>
    <a:defPPr>
      <a:defRPr lang="fr-FR"/>
    </a:defPPr>
    <a:lvl1pPr marL="0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686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371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057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8742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428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114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7798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7484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062"/>
    <a:srgbClr val="57AB26"/>
    <a:srgbClr val="DCDCDC"/>
    <a:srgbClr val="8F8F92"/>
    <a:srgbClr val="55A251"/>
    <a:srgbClr val="B5D99A"/>
    <a:srgbClr val="9ECF7C"/>
    <a:srgbClr val="85C55B"/>
    <a:srgbClr val="5DB54B"/>
    <a:srgbClr val="5AB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33" autoAdjust="0"/>
  </p:normalViewPr>
  <p:slideViewPr>
    <p:cSldViewPr snapToGrid="0">
      <p:cViewPr>
        <p:scale>
          <a:sx n="33" d="100"/>
          <a:sy n="33" d="100"/>
        </p:scale>
        <p:origin x="936" y="-3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50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439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743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722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780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968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034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342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538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645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456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12EF-CC5D-4962-9476-A519E9DFE53B}" type="datetimeFigureOut">
              <a:rPr lang="fr-BE" smtClean="0"/>
              <a:t>07-11-22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2A3F-3999-424B-9FBE-77B69210BD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3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12251739" y="19345588"/>
            <a:ext cx="5436000" cy="6276032"/>
            <a:chOff x="7084024" y="20270483"/>
            <a:chExt cx="5436000" cy="6276032"/>
          </a:xfrm>
        </p:grpSpPr>
        <p:sp>
          <p:nvSpPr>
            <p:cNvPr id="151" name="Rectangle 150"/>
            <p:cNvSpPr/>
            <p:nvPr/>
          </p:nvSpPr>
          <p:spPr>
            <a:xfrm>
              <a:off x="7089950" y="20332107"/>
              <a:ext cx="5423723" cy="60480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62" name="object 59"/>
            <p:cNvPicPr>
              <a:picLocks noChangeAspect="1"/>
            </p:cNvPicPr>
            <p:nvPr/>
          </p:nvPicPr>
          <p:blipFill rotWithShape="1">
            <a:blip r:embed="rId2" cstate="print"/>
            <a:srcRect t="10497" b="7684"/>
            <a:stretch/>
          </p:blipFill>
          <p:spPr>
            <a:xfrm>
              <a:off x="7084024" y="24776080"/>
              <a:ext cx="5436000" cy="1770435"/>
            </a:xfrm>
            <a:prstGeom prst="rect">
              <a:avLst/>
            </a:prstGeom>
          </p:spPr>
        </p:pic>
        <p:sp>
          <p:nvSpPr>
            <p:cNvPr id="152" name="object 11"/>
            <p:cNvSpPr txBox="1"/>
            <p:nvPr/>
          </p:nvSpPr>
          <p:spPr>
            <a:xfrm>
              <a:off x="7089950" y="20270483"/>
              <a:ext cx="5423723" cy="784189"/>
            </a:xfrm>
            <a:prstGeom prst="rect">
              <a:avLst/>
            </a:prstGeom>
            <a:solidFill>
              <a:srgbClr val="5B6062"/>
            </a:solidFill>
          </p:spPr>
          <p:txBody>
            <a:bodyPr vert="horz" wrap="square" lIns="0" tIns="106045" rIns="0" bIns="0" rtlCol="0" anchor="ctr">
              <a:spAutoFit/>
            </a:bodyPr>
            <a:lstStyle/>
            <a:p>
              <a:pPr marL="108000">
                <a:spcAft>
                  <a:spcPts val="1200"/>
                </a:spcAft>
              </a:pPr>
              <a:r>
                <a:rPr lang="en-GB" sz="2200" spc="-40" dirty="0" smtClean="0">
                  <a:solidFill>
                    <a:srgbClr val="FFFFFF"/>
                  </a:solidFill>
                  <a:latin typeface="Tahoma"/>
                  <a:cs typeface="Tahoma"/>
                </a:rPr>
                <a:t>Environmental Impacts on Human Populations</a:t>
              </a:r>
              <a:endParaRPr lang="en-GB" sz="2200" spc="-30" dirty="0" smtClean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  <p:sp>
          <p:nvSpPr>
            <p:cNvPr id="153" name="object 21"/>
            <p:cNvSpPr txBox="1"/>
            <p:nvPr/>
          </p:nvSpPr>
          <p:spPr>
            <a:xfrm>
              <a:off x="9744158" y="21917723"/>
              <a:ext cx="2700735" cy="286104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7145">
                <a:spcBef>
                  <a:spcPts val="1200"/>
                </a:spcBef>
              </a:pPr>
              <a:r>
                <a:rPr lang="en-GB" sz="15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Distribution – Migration – Vulnerability – Land use – Natural disasters</a:t>
              </a:r>
            </a:p>
            <a:p>
              <a:pPr marL="17145">
                <a:spcBef>
                  <a:spcPts val="1200"/>
                </a:spcBef>
              </a:pPr>
              <a:r>
                <a:rPr lang="en-GB" sz="15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Vector-born &amp; zoonotic diseases – Accessibility to health services</a:t>
              </a:r>
            </a:p>
            <a:p>
              <a:pPr marL="17145">
                <a:spcBef>
                  <a:spcPts val="1200"/>
                </a:spcBef>
              </a:pPr>
              <a:r>
                <a:rPr lang="en-GB" sz="15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Resilience indicators – Game – Spatial modelling – Focus groups – Integrated spatial analyses – Satellite image &amp; mobile data</a:t>
              </a:r>
              <a:endParaRPr lang="en-GB" sz="1500" dirty="0">
                <a:latin typeface="Tahoma"/>
                <a:cs typeface="Tahoma"/>
              </a:endParaRPr>
            </a:p>
          </p:txBody>
        </p:sp>
        <p:sp>
          <p:nvSpPr>
            <p:cNvPr id="154" name="object 53"/>
            <p:cNvSpPr txBox="1"/>
            <p:nvPr/>
          </p:nvSpPr>
          <p:spPr>
            <a:xfrm>
              <a:off x="7209994" y="21081465"/>
              <a:ext cx="5205631" cy="82137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2000" marR="5080">
                <a:lnSpc>
                  <a:spcPts val="2100"/>
                </a:lnSpc>
                <a:spcBef>
                  <a:spcPts val="1200"/>
                </a:spcBef>
              </a:pPr>
              <a:r>
                <a:rPr lang="en-GB" sz="15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Evaluate the economic, social &amp; health risks due to environ-mental hazards and associated population vulnerabilities to design adaptation strategies</a:t>
              </a:r>
              <a:endParaRPr lang="en-GB" sz="1500" dirty="0">
                <a:latin typeface="Tahoma"/>
                <a:cs typeface="Tahoma"/>
              </a:endParaRPr>
            </a:p>
          </p:txBody>
        </p:sp>
        <p:sp>
          <p:nvSpPr>
            <p:cNvPr id="155" name="Rectangle à coins arrondis 154"/>
            <p:cNvSpPr/>
            <p:nvPr/>
          </p:nvSpPr>
          <p:spPr>
            <a:xfrm>
              <a:off x="7310823" y="21977695"/>
              <a:ext cx="2247783" cy="671222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6" name="object 37"/>
            <p:cNvSpPr txBox="1"/>
            <p:nvPr/>
          </p:nvSpPr>
          <p:spPr>
            <a:xfrm>
              <a:off x="7421501" y="22050649"/>
              <a:ext cx="2093101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Environment &amp; population</a:t>
              </a:r>
              <a:endPara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Rectangle à coins arrondis 156"/>
            <p:cNvSpPr/>
            <p:nvPr/>
          </p:nvSpPr>
          <p:spPr>
            <a:xfrm>
              <a:off x="7315599" y="22814891"/>
              <a:ext cx="2247783" cy="481135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8" name="Rectangle à coins arrondis 157"/>
            <p:cNvSpPr/>
            <p:nvPr/>
          </p:nvSpPr>
          <p:spPr>
            <a:xfrm>
              <a:off x="7322294" y="23631322"/>
              <a:ext cx="2247783" cy="410746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9" name="object 44"/>
            <p:cNvSpPr txBox="1"/>
            <p:nvPr/>
          </p:nvSpPr>
          <p:spPr>
            <a:xfrm>
              <a:off x="7421501" y="22901580"/>
              <a:ext cx="2115046" cy="26032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pc="-1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Health risks</a:t>
              </a:r>
              <a:endPara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376405" y="23620870"/>
              <a:ext cx="20723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pc="-35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Approach</a:t>
              </a:r>
              <a:endPara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>
          <a:xfrm>
            <a:off x="6514071" y="21496779"/>
            <a:ext cx="4932000" cy="4950462"/>
            <a:chOff x="14694217" y="19235883"/>
            <a:chExt cx="5423723" cy="4950462"/>
          </a:xfrm>
        </p:grpSpPr>
        <p:sp>
          <p:nvSpPr>
            <p:cNvPr id="163" name="Rectangle 162"/>
            <p:cNvSpPr/>
            <p:nvPr/>
          </p:nvSpPr>
          <p:spPr>
            <a:xfrm>
              <a:off x="14694217" y="19235883"/>
              <a:ext cx="5423723" cy="4939517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4" name="object 11"/>
            <p:cNvSpPr txBox="1"/>
            <p:nvPr/>
          </p:nvSpPr>
          <p:spPr>
            <a:xfrm>
              <a:off x="14694217" y="19247285"/>
              <a:ext cx="5423723" cy="612000"/>
            </a:xfrm>
            <a:prstGeom prst="rect">
              <a:avLst/>
            </a:prstGeom>
            <a:solidFill>
              <a:srgbClr val="5B6062"/>
            </a:solidFill>
          </p:spPr>
          <p:txBody>
            <a:bodyPr vert="horz" wrap="square" lIns="0" tIns="106045" rIns="0" bIns="0" rtlCol="0" anchor="ctr">
              <a:spAutoFit/>
            </a:bodyPr>
            <a:lstStyle/>
            <a:p>
              <a:pPr marL="108000">
                <a:spcAft>
                  <a:spcPts val="1200"/>
                </a:spcAft>
              </a:pPr>
              <a:r>
                <a:rPr lang="en-GB" sz="2200" spc="-40" dirty="0" smtClean="0">
                  <a:solidFill>
                    <a:srgbClr val="FFFFFF"/>
                  </a:solidFill>
                  <a:latin typeface="Tahoma"/>
                  <a:cs typeface="Tahoma"/>
                </a:rPr>
                <a:t>Environmental History</a:t>
              </a:r>
              <a:endParaRPr lang="en-GB" sz="2200" spc="-30" dirty="0" smtClean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  <p:sp>
          <p:nvSpPr>
            <p:cNvPr id="165" name="object 21"/>
            <p:cNvSpPr txBox="1"/>
            <p:nvPr/>
          </p:nvSpPr>
          <p:spPr>
            <a:xfrm>
              <a:off x="17381326" y="20585704"/>
              <a:ext cx="2649247" cy="155298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7145">
                <a:spcBef>
                  <a:spcPts val="1200"/>
                </a:spcBef>
              </a:pPr>
              <a:r>
                <a:rPr lang="en-GB" sz="15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Urbanisation – Industrial exploitation – River pollution – Relationship between man &amp; animals</a:t>
              </a:r>
            </a:p>
            <a:p>
              <a:pPr marL="17145">
                <a:spcBef>
                  <a:spcPts val="1200"/>
                </a:spcBef>
              </a:pPr>
              <a:r>
                <a:rPr lang="en-GB" sz="15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Natural disasters – Volcanic eruptions &amp; earthquakes</a:t>
              </a:r>
              <a:endParaRPr lang="en-GB" sz="1500" dirty="0">
                <a:latin typeface="Tahoma"/>
                <a:cs typeface="Tahoma"/>
              </a:endParaRPr>
            </a:p>
          </p:txBody>
        </p:sp>
        <p:sp>
          <p:nvSpPr>
            <p:cNvPr id="166" name="object 53"/>
            <p:cNvSpPr txBox="1"/>
            <p:nvPr/>
          </p:nvSpPr>
          <p:spPr>
            <a:xfrm>
              <a:off x="14814261" y="19985241"/>
              <a:ext cx="5151161" cy="55207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2000" marR="5080">
                <a:lnSpc>
                  <a:spcPts val="2100"/>
                </a:lnSpc>
                <a:spcBef>
                  <a:spcPts val="1200"/>
                </a:spcBef>
              </a:pPr>
              <a:r>
                <a:rPr lang="en-GB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Since man appeared on earth he began to influence and alter his environment.</a:t>
              </a:r>
              <a:endParaRPr lang="en-GB" sz="1600" dirty="0">
                <a:latin typeface="Tahoma"/>
                <a:cs typeface="Tahoma"/>
              </a:endParaRPr>
            </a:p>
          </p:txBody>
        </p:sp>
        <p:sp>
          <p:nvSpPr>
            <p:cNvPr id="167" name="Rectangle à coins arrondis 166"/>
            <p:cNvSpPr/>
            <p:nvPr/>
          </p:nvSpPr>
          <p:spPr>
            <a:xfrm>
              <a:off x="14924715" y="20583487"/>
              <a:ext cx="2247783" cy="853123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8" name="object 37"/>
            <p:cNvSpPr txBox="1"/>
            <p:nvPr/>
          </p:nvSpPr>
          <p:spPr>
            <a:xfrm>
              <a:off x="15035392" y="20640858"/>
              <a:ext cx="2093101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History &amp; perception 18</a:t>
              </a:r>
              <a:r>
                <a:rPr lang="en-GB" sz="1600" b="1" spc="-20" baseline="300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</a:t>
              </a:r>
              <a:r>
                <a:rPr lang="en-GB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-20</a:t>
              </a:r>
              <a:r>
                <a:rPr lang="en-GB" sz="1600" b="1" spc="-20" baseline="300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</a:t>
              </a:r>
              <a:r>
                <a:rPr lang="en-GB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century</a:t>
              </a:r>
              <a:endPara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Rectangle à coins arrondis 168"/>
            <p:cNvSpPr/>
            <p:nvPr/>
          </p:nvSpPr>
          <p:spPr>
            <a:xfrm>
              <a:off x="14929491" y="21679760"/>
              <a:ext cx="2247783" cy="593238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1" name="object 44"/>
            <p:cNvSpPr txBox="1"/>
            <p:nvPr/>
          </p:nvSpPr>
          <p:spPr>
            <a:xfrm>
              <a:off x="15035392" y="21727949"/>
              <a:ext cx="2115046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pc="-1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Socio-historical aspects</a:t>
              </a:r>
              <a:endPara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4" name="object 43"/>
            <p:cNvPicPr>
              <a:picLocks noChangeAspect="1"/>
            </p:cNvPicPr>
            <p:nvPr/>
          </p:nvPicPr>
          <p:blipFill rotWithShape="1">
            <a:blip r:embed="rId3" cstate="print"/>
            <a:srcRect t="11811" b="4079"/>
            <a:stretch/>
          </p:blipFill>
          <p:spPr>
            <a:xfrm>
              <a:off x="14697398" y="22473048"/>
              <a:ext cx="5400000" cy="1713297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/>
          <a:stretch/>
        </p:blipFill>
        <p:spPr>
          <a:xfrm>
            <a:off x="15653" y="24561800"/>
            <a:ext cx="21348000" cy="5715816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626166" y="3766459"/>
            <a:ext cx="7819334" cy="3671182"/>
          </a:xfrm>
          <a:prstGeom prst="roundRect">
            <a:avLst/>
          </a:prstGeom>
          <a:gradFill flip="none" rotWithShape="1">
            <a:gsLst>
              <a:gs pos="0">
                <a:srgbClr val="B5D99A">
                  <a:tint val="66000"/>
                  <a:satMod val="160000"/>
                </a:srgbClr>
              </a:gs>
              <a:gs pos="50000">
                <a:srgbClr val="B5D99A">
                  <a:tint val="44500"/>
                  <a:satMod val="160000"/>
                </a:srgbClr>
              </a:gs>
              <a:gs pos="100000">
                <a:srgbClr val="B5D99A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2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91333" y="5012641"/>
            <a:ext cx="7637347" cy="7637337"/>
          </a:xfrm>
          <a:prstGeom prst="rect">
            <a:avLst/>
          </a:prstGeom>
        </p:spPr>
      </p:pic>
      <p:pic>
        <p:nvPicPr>
          <p:cNvPr id="23" name="Espace réservé du contenu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3"/>
          <a:stretch/>
        </p:blipFill>
        <p:spPr>
          <a:xfrm>
            <a:off x="626166" y="489866"/>
            <a:ext cx="4194475" cy="18838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567" y="525531"/>
            <a:ext cx="2297566" cy="2545779"/>
          </a:xfrm>
          <a:prstGeom prst="rect">
            <a:avLst/>
          </a:prstGeom>
        </p:spPr>
      </p:pic>
      <p:sp>
        <p:nvSpPr>
          <p:cNvPr id="25" name="Titre 5"/>
          <p:cNvSpPr txBox="1">
            <a:spLocks/>
          </p:cNvSpPr>
          <p:nvPr/>
        </p:nvSpPr>
        <p:spPr>
          <a:xfrm>
            <a:off x="2155426" y="1119741"/>
            <a:ext cx="16702452" cy="1731362"/>
          </a:xfrm>
          <a:prstGeom prst="rect">
            <a:avLst/>
          </a:prstGeom>
        </p:spPr>
        <p:txBody>
          <a:bodyPr/>
          <a:lstStyle>
            <a:lvl1pPr algn="l" defTabSz="480060" rtl="0" eaLnBrk="0" fontAlgn="base" hangingPunct="0">
              <a:spcBef>
                <a:spcPct val="0"/>
              </a:spcBef>
              <a:spcAft>
                <a:spcPct val="0"/>
              </a:spcAft>
              <a:defRPr sz="2100" b="0" i="0" kern="1200">
                <a:solidFill>
                  <a:srgbClr val="2E3135"/>
                </a:solidFill>
                <a:latin typeface="Verdana"/>
                <a:ea typeface="+mj-ea"/>
                <a:cs typeface="Verdana"/>
              </a:defRPr>
            </a:lvl1pPr>
            <a:lvl2pPr algn="ctr" defTabSz="480060" rtl="0" eaLnBrk="0" fontAlgn="base" hangingPunct="0">
              <a:spcBef>
                <a:spcPct val="0"/>
              </a:spcBef>
              <a:spcAft>
                <a:spcPct val="0"/>
              </a:spcAft>
              <a:defRPr sz="462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80060" rtl="0" eaLnBrk="0" fontAlgn="base" hangingPunct="0">
              <a:spcBef>
                <a:spcPct val="0"/>
              </a:spcBef>
              <a:spcAft>
                <a:spcPct val="0"/>
              </a:spcAft>
              <a:defRPr sz="462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80060" rtl="0" eaLnBrk="0" fontAlgn="base" hangingPunct="0">
              <a:spcBef>
                <a:spcPct val="0"/>
              </a:spcBef>
              <a:spcAft>
                <a:spcPct val="0"/>
              </a:spcAft>
              <a:defRPr sz="462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80060" rtl="0" eaLnBrk="0" fontAlgn="base" hangingPunct="0">
              <a:spcBef>
                <a:spcPct val="0"/>
              </a:spcBef>
              <a:spcAft>
                <a:spcPct val="0"/>
              </a:spcAft>
              <a:defRPr sz="462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060" algn="ctr" defTabSz="480060" rtl="0" fontAlgn="base">
              <a:spcBef>
                <a:spcPct val="0"/>
              </a:spcBef>
              <a:spcAft>
                <a:spcPct val="0"/>
              </a:spcAft>
              <a:defRPr sz="462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60120" algn="ctr" defTabSz="480060" rtl="0" fontAlgn="base">
              <a:spcBef>
                <a:spcPct val="0"/>
              </a:spcBef>
              <a:spcAft>
                <a:spcPct val="0"/>
              </a:spcAft>
              <a:defRPr sz="462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440180" algn="ctr" defTabSz="480060" rtl="0" fontAlgn="base">
              <a:spcBef>
                <a:spcPct val="0"/>
              </a:spcBef>
              <a:spcAft>
                <a:spcPct val="0"/>
              </a:spcAft>
              <a:defRPr sz="462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920240" algn="ctr" defTabSz="480060" rtl="0" fontAlgn="base">
              <a:spcBef>
                <a:spcPct val="0"/>
              </a:spcBef>
              <a:spcAft>
                <a:spcPct val="0"/>
              </a:spcAft>
              <a:defRPr sz="462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78949">
              <a:defRPr/>
            </a:pPr>
            <a:r>
              <a:rPr lang="fr-BE" sz="5657" b="1" dirty="0">
                <a:solidFill>
                  <a:srgbClr val="47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of </a:t>
            </a:r>
            <a:br>
              <a:rPr lang="fr-BE" sz="5657" b="1" dirty="0">
                <a:solidFill>
                  <a:srgbClr val="47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BE" sz="5657" b="1" dirty="0">
                <a:solidFill>
                  <a:srgbClr val="47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Life, </a:t>
            </a:r>
            <a:r>
              <a:rPr lang="fr-BE" sz="5657" b="1" dirty="0" err="1">
                <a:solidFill>
                  <a:srgbClr val="47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  <a:r>
              <a:rPr lang="fr-BE" sz="5657" b="1" dirty="0">
                <a:solidFill>
                  <a:srgbClr val="47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fr-BE" sz="5657" b="1" dirty="0" err="1">
                <a:solidFill>
                  <a:srgbClr val="47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</a:t>
            </a:r>
            <a:endParaRPr lang="fr-BE" sz="5657" b="1" dirty="0">
              <a:solidFill>
                <a:srgbClr val="4747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6853" y="3897315"/>
            <a:ext cx="755836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65" eaLnBrk="0" fontAlgn="base" hangingPunct="0">
              <a:spcBef>
                <a:spcPts val="849"/>
              </a:spcBef>
              <a:spcAft>
                <a:spcPct val="0"/>
              </a:spcAft>
            </a:pPr>
            <a:r>
              <a:rPr lang="en-GB" sz="2829" b="1" dirty="0" smtClean="0">
                <a:solidFill>
                  <a:srgbClr val="353C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</a:p>
          <a:p>
            <a:pPr marL="404136" indent="-404136" defTabSz="905265" eaLnBrk="0" fontAlgn="base" hangingPunct="0">
              <a:spcBef>
                <a:spcPts val="84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fundamental/applied processes regulating life on earth </a:t>
            </a:r>
          </a:p>
          <a:p>
            <a:pPr marL="404136" indent="-404136" defTabSz="905265" eaLnBrk="0" fontAlgn="base" hangingPunct="0">
              <a:spcBef>
                <a:spcPts val="84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anthropogenic pressures on the environment</a:t>
            </a:r>
          </a:p>
          <a:p>
            <a:pPr marL="404136" indent="-404136" defTabSz="905265" eaLnBrk="0" fontAlgn="base" hangingPunct="0">
              <a:spcBef>
                <a:spcPts val="84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 natural resources, reduce pollution, conserve and restore biodiversity</a:t>
            </a:r>
          </a:p>
          <a:p>
            <a:pPr marL="404136" indent="-404136" defTabSz="905265" eaLnBrk="0" fontAlgn="base" hangingPunct="0">
              <a:spcBef>
                <a:spcPts val="84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82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9156239" y="4941656"/>
            <a:ext cx="4322454" cy="2947032"/>
            <a:chOff x="4368800" y="2108200"/>
            <a:chExt cx="1326284" cy="603250"/>
          </a:xfrm>
        </p:grpSpPr>
        <p:sp>
          <p:nvSpPr>
            <p:cNvPr id="28" name="Flèche droite 27"/>
            <p:cNvSpPr/>
            <p:nvPr/>
          </p:nvSpPr>
          <p:spPr>
            <a:xfrm rot="823012">
              <a:off x="4368800" y="2108200"/>
              <a:ext cx="1276350" cy="603250"/>
            </a:xfrm>
            <a:prstGeom prst="rightArrow">
              <a:avLst/>
            </a:prstGeom>
            <a:gradFill rotWithShape="1">
              <a:gsLst>
                <a:gs pos="0">
                  <a:srgbClr val="C00000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052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 sz="254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 rot="851419">
              <a:off x="4395579" y="2337254"/>
              <a:ext cx="1299505" cy="16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52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BE" sz="2263" kern="0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</a:t>
              </a:r>
              <a:r>
                <a:rPr lang="fr-BE" sz="2263" kern="0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are </a:t>
              </a:r>
              <a:r>
                <a:rPr lang="fr-BE" sz="2263" kern="0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especially</a:t>
              </a:r>
              <a:r>
                <a:rPr lang="fr-BE" sz="2263" kern="0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BE" sz="2263" kern="0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searching</a:t>
              </a:r>
              <a:r>
                <a:rPr lang="fr-BE" sz="2263" kern="0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BE" sz="2263" kern="0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collaborations for:</a:t>
              </a:r>
              <a:endParaRPr lang="fr-BE" sz="2263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bject 21"/>
          <p:cNvSpPr txBox="1"/>
          <p:nvPr/>
        </p:nvSpPr>
        <p:spPr>
          <a:xfrm>
            <a:off x="10525273" y="3984389"/>
            <a:ext cx="10669360" cy="540460"/>
          </a:xfrm>
          <a:prstGeom prst="rect">
            <a:avLst/>
          </a:prstGeom>
        </p:spPr>
        <p:txBody>
          <a:bodyPr vert="horz" wrap="square" lIns="0" tIns="17962" rIns="0" bIns="0" rtlCol="0">
            <a:spAutoFit/>
          </a:bodyPr>
          <a:lstStyle/>
          <a:p>
            <a:pPr marL="17962" defTabSz="1293236">
              <a:spcBef>
                <a:spcPts val="141"/>
              </a:spcBef>
            </a:pPr>
            <a:r>
              <a:rPr lang="fr-BE" sz="3394" b="1" spc="-92" dirty="0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</a:t>
            </a:r>
            <a:r>
              <a:rPr lang="fr-BE" sz="3394" b="1" spc="-71" dirty="0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3394" b="1" spc="-127" dirty="0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disciplines</a:t>
            </a:r>
            <a:r>
              <a:rPr lang="fr-BE" sz="3394" b="1" spc="-71" dirty="0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3394" b="1" spc="-106" dirty="0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fr-BE" sz="3394" b="1" spc="-71" dirty="0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3394" b="1" spc="-120" dirty="0" err="1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interdisciplinary</a:t>
            </a:r>
            <a:r>
              <a:rPr lang="fr-BE" sz="3394" b="1" spc="-71" dirty="0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3394" b="1" spc="-99" dirty="0" err="1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approaches</a:t>
            </a:r>
            <a:endParaRPr lang="fr-BE" sz="3394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bject 3"/>
          <p:cNvSpPr txBox="1"/>
          <p:nvPr/>
        </p:nvSpPr>
        <p:spPr>
          <a:xfrm>
            <a:off x="13103597" y="6618028"/>
            <a:ext cx="1468725" cy="985243"/>
          </a:xfrm>
          <a:prstGeom prst="rect">
            <a:avLst/>
          </a:prstGeom>
        </p:spPr>
        <p:txBody>
          <a:bodyPr vert="horz" wrap="square" lIns="0" tIns="16166" rIns="0" bIns="0" rtlCol="0">
            <a:spAutoFit/>
          </a:bodyPr>
          <a:lstStyle/>
          <a:p>
            <a:pPr marL="17962" marR="7185" algn="ctr" defTabSz="1293236">
              <a:lnSpc>
                <a:spcPct val="105900"/>
              </a:lnSpc>
              <a:spcBef>
                <a:spcPts val="127"/>
              </a:spcBef>
            </a:pPr>
            <a:r>
              <a:rPr sz="1980" b="1" spc="50" dirty="0">
                <a:solidFill>
                  <a:srgbClr val="FFFFFF"/>
                </a:solidFill>
                <a:latin typeface="Tahoma"/>
                <a:cs typeface="Tahoma"/>
              </a:rPr>
              <a:t>Law </a:t>
            </a:r>
            <a:r>
              <a:rPr sz="1980" b="1" spc="57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980" b="1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0" b="1" dirty="0">
                <a:solidFill>
                  <a:srgbClr val="FFFFFF"/>
                </a:solidFill>
                <a:latin typeface="Tahoma"/>
                <a:cs typeface="Tahoma"/>
              </a:rPr>
              <a:t>Socio- </a:t>
            </a:r>
            <a:r>
              <a:rPr lang="fr-BE" sz="1980" b="1" dirty="0" smtClean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980" b="1" spc="7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BE" sz="1980" b="1" spc="7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980" b="1" spc="42" dirty="0" err="1" smtClean="0">
                <a:solidFill>
                  <a:srgbClr val="FFFFFF"/>
                </a:solidFill>
                <a:latin typeface="Tahoma"/>
                <a:cs typeface="Tahoma"/>
              </a:rPr>
              <a:t>conomics</a:t>
            </a:r>
            <a:endParaRPr sz="198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13092913" y="8682006"/>
            <a:ext cx="1039348" cy="329185"/>
          </a:xfrm>
          <a:prstGeom prst="rect">
            <a:avLst/>
          </a:prstGeom>
        </p:spPr>
        <p:txBody>
          <a:bodyPr vert="horz" wrap="square" lIns="0" tIns="24249" rIns="0" bIns="0" rtlCol="0">
            <a:spAutoFit/>
          </a:bodyPr>
          <a:lstStyle/>
          <a:p>
            <a:pPr marL="17962" defTabSz="1293236">
              <a:spcBef>
                <a:spcPts val="191"/>
              </a:spcBef>
            </a:pPr>
            <a:r>
              <a:rPr sz="1980" b="1" spc="42" dirty="0">
                <a:solidFill>
                  <a:srgbClr val="FFFFFF"/>
                </a:solidFill>
                <a:latin typeface="Tahoma"/>
                <a:cs typeface="Tahoma"/>
              </a:rPr>
              <a:t>History</a:t>
            </a:r>
            <a:endParaRPr sz="198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14931376" y="5726845"/>
            <a:ext cx="1041193" cy="329185"/>
          </a:xfrm>
          <a:prstGeom prst="rect">
            <a:avLst/>
          </a:prstGeom>
        </p:spPr>
        <p:txBody>
          <a:bodyPr vert="horz" wrap="square" lIns="0" tIns="24249" rIns="0" bIns="0" rtlCol="0">
            <a:spAutoFit/>
          </a:bodyPr>
          <a:lstStyle/>
          <a:p>
            <a:pPr marL="17962" defTabSz="1293236">
              <a:spcBef>
                <a:spcPts val="191"/>
              </a:spcBef>
            </a:pPr>
            <a:r>
              <a:rPr sz="1980" b="1" spc="28" dirty="0">
                <a:solidFill>
                  <a:srgbClr val="FFFFFF"/>
                </a:solidFill>
                <a:latin typeface="Tahoma"/>
                <a:cs typeface="Tahoma"/>
              </a:rPr>
              <a:t>Biolo</a:t>
            </a:r>
            <a:r>
              <a:rPr sz="1980" b="1" spc="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980" b="1" spc="64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98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6" name="object 6"/>
          <p:cNvSpPr txBox="1"/>
          <p:nvPr/>
        </p:nvSpPr>
        <p:spPr>
          <a:xfrm>
            <a:off x="17859377" y="7626420"/>
            <a:ext cx="1498211" cy="329185"/>
          </a:xfrm>
          <a:prstGeom prst="rect">
            <a:avLst/>
          </a:prstGeom>
        </p:spPr>
        <p:txBody>
          <a:bodyPr vert="horz" wrap="square" lIns="0" tIns="24249" rIns="0" bIns="0" rtlCol="0">
            <a:spAutoFit/>
          </a:bodyPr>
          <a:lstStyle/>
          <a:p>
            <a:pPr marL="17962" defTabSz="1293236">
              <a:spcBef>
                <a:spcPts val="191"/>
              </a:spcBef>
            </a:pPr>
            <a:r>
              <a:rPr sz="1980" b="1" spc="35" dirty="0">
                <a:solidFill>
                  <a:srgbClr val="FFFFFF"/>
                </a:solidFill>
                <a:latin typeface="Tahoma"/>
                <a:cs typeface="Tahoma"/>
              </a:rPr>
              <a:t>Geograph</a:t>
            </a:r>
            <a:r>
              <a:rPr sz="1980" b="1" spc="64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98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7" name="object 7"/>
          <p:cNvSpPr txBox="1"/>
          <p:nvPr/>
        </p:nvSpPr>
        <p:spPr>
          <a:xfrm>
            <a:off x="16683307" y="6021622"/>
            <a:ext cx="1428183" cy="329185"/>
          </a:xfrm>
          <a:prstGeom prst="rect">
            <a:avLst/>
          </a:prstGeom>
        </p:spPr>
        <p:txBody>
          <a:bodyPr vert="horz" wrap="square" lIns="0" tIns="24249" rIns="0" bIns="0" rtlCol="0">
            <a:spAutoFit/>
          </a:bodyPr>
          <a:lstStyle/>
          <a:p>
            <a:pPr marL="17962" defTabSz="1293236">
              <a:spcBef>
                <a:spcPts val="191"/>
              </a:spcBef>
            </a:pPr>
            <a:r>
              <a:rPr sz="1980" b="1" spc="50" dirty="0">
                <a:solidFill>
                  <a:srgbClr val="FFFFFF"/>
                </a:solidFill>
                <a:latin typeface="Tahoma"/>
                <a:cs typeface="Tahoma"/>
              </a:rPr>
              <a:t>Chemistry</a:t>
            </a:r>
            <a:endParaRPr sz="198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8" name="object 8"/>
          <p:cNvSpPr txBox="1"/>
          <p:nvPr/>
        </p:nvSpPr>
        <p:spPr>
          <a:xfrm>
            <a:off x="17763736" y="9411835"/>
            <a:ext cx="1133333" cy="329185"/>
          </a:xfrm>
          <a:prstGeom prst="rect">
            <a:avLst/>
          </a:prstGeom>
        </p:spPr>
        <p:txBody>
          <a:bodyPr vert="horz" wrap="square" lIns="0" tIns="24249" rIns="0" bIns="0" rtlCol="0">
            <a:spAutoFit/>
          </a:bodyPr>
          <a:lstStyle/>
          <a:p>
            <a:pPr marL="17962" defTabSz="1293236">
              <a:spcBef>
                <a:spcPts val="191"/>
              </a:spcBef>
            </a:pPr>
            <a:r>
              <a:rPr sz="1980" b="1" spc="35" dirty="0">
                <a:solidFill>
                  <a:srgbClr val="FFFFFF"/>
                </a:solidFill>
                <a:latin typeface="Tahoma"/>
                <a:cs typeface="Tahoma"/>
              </a:rPr>
              <a:t>Geology</a:t>
            </a:r>
            <a:endParaRPr sz="198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9" name="object 9"/>
          <p:cNvSpPr txBox="1"/>
          <p:nvPr/>
        </p:nvSpPr>
        <p:spPr>
          <a:xfrm>
            <a:off x="16178733" y="10646001"/>
            <a:ext cx="1050407" cy="329185"/>
          </a:xfrm>
          <a:prstGeom prst="rect">
            <a:avLst/>
          </a:prstGeom>
        </p:spPr>
        <p:txBody>
          <a:bodyPr vert="horz" wrap="square" lIns="0" tIns="24249" rIns="0" bIns="0" rtlCol="0">
            <a:spAutoFit/>
          </a:bodyPr>
          <a:lstStyle/>
          <a:p>
            <a:pPr marL="17962" defTabSz="1293236">
              <a:spcBef>
                <a:spcPts val="191"/>
              </a:spcBef>
            </a:pPr>
            <a:r>
              <a:rPr sz="1980" b="1" spc="42" dirty="0">
                <a:solidFill>
                  <a:srgbClr val="FFFFFF"/>
                </a:solidFill>
                <a:latin typeface="Tahoma"/>
                <a:cs typeface="Tahoma"/>
              </a:rPr>
              <a:t>Physics</a:t>
            </a:r>
            <a:endParaRPr sz="198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0" name="object 10"/>
          <p:cNvSpPr txBox="1"/>
          <p:nvPr/>
        </p:nvSpPr>
        <p:spPr>
          <a:xfrm>
            <a:off x="14010511" y="10099316"/>
            <a:ext cx="1555338" cy="662270"/>
          </a:xfrm>
          <a:prstGeom prst="rect">
            <a:avLst/>
          </a:prstGeom>
        </p:spPr>
        <p:txBody>
          <a:bodyPr vert="horz" wrap="square" lIns="0" tIns="16166" rIns="0" bIns="0" rtlCol="0">
            <a:spAutoFit/>
          </a:bodyPr>
          <a:lstStyle/>
          <a:p>
            <a:pPr marL="17962" marR="7185" indent="192189" defTabSz="1293236">
              <a:lnSpc>
                <a:spcPct val="105900"/>
              </a:lnSpc>
              <a:spcBef>
                <a:spcPts val="127"/>
              </a:spcBef>
            </a:pPr>
            <a:r>
              <a:rPr sz="1980" b="1" spc="57" dirty="0">
                <a:solidFill>
                  <a:srgbClr val="FFFFFF"/>
                </a:solidFill>
                <a:latin typeface="Tahoma"/>
                <a:cs typeface="Tahoma"/>
              </a:rPr>
              <a:t>Art &amp; </a:t>
            </a:r>
            <a:r>
              <a:rPr sz="1980" b="1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0" b="1" spc="42" dirty="0">
                <a:solidFill>
                  <a:srgbClr val="FFFFFF"/>
                </a:solidFill>
                <a:latin typeface="Tahoma"/>
                <a:cs typeface="Tahoma"/>
              </a:rPr>
              <a:t>Archeology</a:t>
            </a:r>
            <a:endParaRPr sz="198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1" name="object 22"/>
          <p:cNvSpPr txBox="1"/>
          <p:nvPr/>
        </p:nvSpPr>
        <p:spPr>
          <a:xfrm>
            <a:off x="14822163" y="7437640"/>
            <a:ext cx="2734740" cy="1604147"/>
          </a:xfrm>
          <a:prstGeom prst="rect">
            <a:avLst/>
          </a:prstGeom>
        </p:spPr>
        <p:txBody>
          <a:bodyPr vert="horz" wrap="square" lIns="0" tIns="36820" rIns="0" bIns="0" rtlCol="0">
            <a:spAutoFit/>
          </a:bodyPr>
          <a:lstStyle/>
          <a:p>
            <a:pPr marL="396952" marR="386175" indent="-898" algn="ctr" defTabSz="1293236">
              <a:spcBef>
                <a:spcPts val="289"/>
              </a:spcBef>
            </a:pPr>
            <a:r>
              <a:rPr sz="3394" b="1" spc="-57" dirty="0">
                <a:solidFill>
                  <a:srgbClr val="54B347"/>
                </a:solidFill>
                <a:latin typeface="Tahoma"/>
                <a:cs typeface="Tahoma"/>
              </a:rPr>
              <a:t>Life </a:t>
            </a:r>
            <a:r>
              <a:rPr sz="3394" b="1" spc="-50" dirty="0">
                <a:solidFill>
                  <a:srgbClr val="54B347"/>
                </a:solidFill>
                <a:latin typeface="Tahoma"/>
                <a:cs typeface="Tahoma"/>
              </a:rPr>
              <a:t> </a:t>
            </a:r>
            <a:r>
              <a:rPr sz="3394" b="1" spc="-78" dirty="0">
                <a:solidFill>
                  <a:srgbClr val="54B347"/>
                </a:solidFill>
                <a:latin typeface="Tahoma"/>
                <a:cs typeface="Tahoma"/>
              </a:rPr>
              <a:t>Earth</a:t>
            </a:r>
            <a:endParaRPr sz="3394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1293236"/>
            <a:r>
              <a:rPr sz="3394" b="1" spc="-71" dirty="0">
                <a:solidFill>
                  <a:srgbClr val="54B347"/>
                </a:solidFill>
                <a:latin typeface="Tahoma"/>
                <a:cs typeface="Tahoma"/>
              </a:rPr>
              <a:t>Environment</a:t>
            </a:r>
            <a:endParaRPr sz="3394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76851" y="29441316"/>
            <a:ext cx="3375180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https://ilee.unamur.be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48215" y="7929157"/>
            <a:ext cx="4932000" cy="6054890"/>
            <a:chOff x="656808" y="7929157"/>
            <a:chExt cx="4932000" cy="6054890"/>
          </a:xfrm>
        </p:grpSpPr>
        <p:sp>
          <p:nvSpPr>
            <p:cNvPr id="3" name="Rectangle 2"/>
            <p:cNvSpPr/>
            <p:nvPr/>
          </p:nvSpPr>
          <p:spPr>
            <a:xfrm>
              <a:off x="656808" y="7929157"/>
              <a:ext cx="4932000" cy="6048000"/>
            </a:xfrm>
            <a:prstGeom prst="rect">
              <a:avLst/>
            </a:prstGeom>
            <a:solidFill>
              <a:srgbClr val="DDE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1" name="object 11"/>
            <p:cNvSpPr txBox="1"/>
            <p:nvPr/>
          </p:nvSpPr>
          <p:spPr>
            <a:xfrm>
              <a:off x="656808" y="7936047"/>
              <a:ext cx="4932000" cy="648000"/>
            </a:xfrm>
            <a:prstGeom prst="rect">
              <a:avLst/>
            </a:prstGeom>
            <a:solidFill>
              <a:srgbClr val="55A251"/>
            </a:solidFill>
          </p:spPr>
          <p:txBody>
            <a:bodyPr vert="horz" wrap="square" lIns="0" tIns="106045" rIns="0" bIns="0" rtlCol="0" anchor="ctr">
              <a:spAutoFit/>
            </a:bodyPr>
            <a:lstStyle/>
            <a:p>
              <a:pPr marL="108000">
                <a:spcAft>
                  <a:spcPts val="1200"/>
                </a:spcAft>
              </a:pPr>
              <a:r>
                <a:rPr sz="2200" spc="-40" dirty="0">
                  <a:solidFill>
                    <a:srgbClr val="FFFFFF"/>
                  </a:solidFill>
                  <a:latin typeface="Tahoma"/>
                  <a:cs typeface="Tahoma"/>
                </a:rPr>
                <a:t>Evolution,</a:t>
              </a:r>
              <a:r>
                <a:rPr sz="2200" spc="-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-30" dirty="0">
                  <a:solidFill>
                    <a:srgbClr val="FFFFFF"/>
                  </a:solidFill>
                  <a:latin typeface="Tahoma"/>
                  <a:cs typeface="Tahoma"/>
                </a:rPr>
                <a:t>Adaptation</a:t>
              </a:r>
              <a:r>
                <a:rPr sz="2200" spc="-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-20" dirty="0">
                  <a:solidFill>
                    <a:srgbClr val="FFFFFF"/>
                  </a:solidFill>
                  <a:latin typeface="Tahoma"/>
                  <a:cs typeface="Tahoma"/>
                </a:rPr>
                <a:t>and</a:t>
              </a:r>
              <a:r>
                <a:rPr sz="2200" spc="-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-30" dirty="0" smtClean="0">
                  <a:solidFill>
                    <a:srgbClr val="FFFFFF"/>
                  </a:solidFill>
                  <a:latin typeface="Tahoma"/>
                  <a:cs typeface="Tahoma"/>
                </a:rPr>
                <a:t>Biodiversity</a:t>
              </a:r>
              <a:endParaRPr lang="fr-BE" sz="2200" spc="-30" dirty="0" smtClean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  <p:sp>
          <p:nvSpPr>
            <p:cNvPr id="62" name="object 21"/>
            <p:cNvSpPr txBox="1"/>
            <p:nvPr/>
          </p:nvSpPr>
          <p:spPr>
            <a:xfrm>
              <a:off x="3091206" y="10047991"/>
              <a:ext cx="2478874" cy="245515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7145">
                <a:spcBef>
                  <a:spcPts val="110"/>
                </a:spcBef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Models</a:t>
              </a:r>
              <a:r>
                <a:rPr lang="fr-BE" sz="1600" spc="-60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-55" dirty="0" smtClean="0">
                  <a:solidFill>
                    <a:srgbClr val="58595B"/>
                  </a:solidFill>
                  <a:latin typeface="Tahoma"/>
                  <a:cs typeface="Tahoma"/>
                </a:rPr>
                <a:t>-</a:t>
              </a:r>
              <a:r>
                <a:rPr lang="fr-BE" sz="1600" spc="-60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Field</a:t>
              </a:r>
              <a:r>
                <a:rPr lang="fr-BE" sz="1600" spc="-60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-10" dirty="0" smtClean="0">
                  <a:solidFill>
                    <a:srgbClr val="58595B"/>
                  </a:solidFill>
                  <a:latin typeface="Tahoma"/>
                  <a:cs typeface="Tahoma"/>
                </a:rPr>
                <a:t>data</a:t>
              </a:r>
              <a:r>
                <a:rPr lang="fr-BE" sz="1600" spc="-60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-55" dirty="0" smtClean="0">
                  <a:solidFill>
                    <a:srgbClr val="58595B"/>
                  </a:solidFill>
                  <a:latin typeface="Tahoma"/>
                  <a:cs typeface="Tahoma"/>
                </a:rPr>
                <a:t>-</a:t>
              </a:r>
              <a:endParaRPr lang="fr-BE" sz="1600" dirty="0" smtClean="0">
                <a:latin typeface="Tahoma"/>
                <a:cs typeface="Tahoma"/>
              </a:endParaRPr>
            </a:p>
            <a:p>
              <a:pPr marL="17145">
                <a:lnSpc>
                  <a:spcPct val="100000"/>
                </a:lnSpc>
                <a:spcBef>
                  <a:spcPts val="110"/>
                </a:spcBef>
              </a:pPr>
              <a:r>
                <a:rPr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Experiments</a:t>
              </a:r>
              <a:endParaRPr sz="1600" dirty="0">
                <a:latin typeface="Tahoma"/>
                <a:cs typeface="Tahoma"/>
              </a:endParaRPr>
            </a:p>
            <a:p>
              <a:pPr marL="6985" marR="306705">
                <a:lnSpc>
                  <a:spcPct val="101299"/>
                </a:lnSpc>
                <a:spcBef>
                  <a:spcPts val="2400"/>
                </a:spcBef>
              </a:pP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Physiolog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y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55" dirty="0">
                  <a:solidFill>
                    <a:srgbClr val="58595B"/>
                  </a:solidFill>
                  <a:latin typeface="Tahoma"/>
                  <a:cs typeface="Tahoma"/>
                </a:rPr>
                <a:t>-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5" dirty="0">
                  <a:solidFill>
                    <a:srgbClr val="58595B"/>
                  </a:solidFill>
                  <a:latin typeface="Tahoma"/>
                  <a:cs typeface="Tahoma"/>
                </a:rPr>
                <a:t>Behaviour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50" dirty="0">
                  <a:solidFill>
                    <a:srgbClr val="58595B"/>
                  </a:solidFill>
                  <a:latin typeface="Tahoma"/>
                  <a:cs typeface="Tahoma"/>
                </a:rPr>
                <a:t>- 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Proteomic</a:t>
              </a:r>
              <a:r>
                <a:rPr sz="1600" spc="-5" dirty="0">
                  <a:solidFill>
                    <a:srgbClr val="58595B"/>
                  </a:solidFill>
                  <a:latin typeface="Tahoma"/>
                  <a:cs typeface="Tahoma"/>
                </a:rPr>
                <a:t>s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55" dirty="0">
                  <a:solidFill>
                    <a:srgbClr val="58595B"/>
                  </a:solidFill>
                  <a:latin typeface="Tahoma"/>
                  <a:cs typeface="Tahoma"/>
                </a:rPr>
                <a:t>-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20" dirty="0">
                  <a:solidFill>
                    <a:srgbClr val="58595B"/>
                  </a:solidFill>
                  <a:latin typeface="Tahoma"/>
                  <a:cs typeface="Tahoma"/>
                </a:rPr>
                <a:t>Epigenetics</a:t>
              </a:r>
              <a:endParaRPr sz="1600" dirty="0">
                <a:latin typeface="Tahoma"/>
                <a:cs typeface="Tahoma"/>
              </a:endParaRPr>
            </a:p>
            <a:p>
              <a:pPr marR="5080">
                <a:lnSpc>
                  <a:spcPct val="101299"/>
                </a:lnSpc>
                <a:spcBef>
                  <a:spcPts val="3000"/>
                </a:spcBef>
              </a:pP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Evolutionar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y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processes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20" dirty="0">
                  <a:solidFill>
                    <a:srgbClr val="58595B"/>
                  </a:solidFill>
                  <a:latin typeface="Tahoma"/>
                  <a:cs typeface="Tahoma"/>
                </a:rPr>
                <a:t>a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t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dirty="0" smtClean="0">
                  <a:solidFill>
                    <a:srgbClr val="58595B"/>
                  </a:solidFill>
                  <a:latin typeface="Tahoma"/>
                  <a:cs typeface="Tahoma"/>
                </a:rPr>
                <a:t>pop</a:t>
              </a:r>
              <a:r>
                <a:rPr sz="1600" spc="-5" dirty="0" smtClean="0">
                  <a:solidFill>
                    <a:srgbClr val="58595B"/>
                  </a:solidFill>
                  <a:latin typeface="Tahoma"/>
                  <a:cs typeface="Tahoma"/>
                </a:rPr>
                <a:t>ulation</a:t>
              </a:r>
              <a:r>
                <a:rPr sz="1600" spc="-60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&amp;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genome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level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55" dirty="0">
                  <a:solidFill>
                    <a:srgbClr val="58595B"/>
                  </a:solidFill>
                  <a:latin typeface="Tahoma"/>
                  <a:cs typeface="Tahoma"/>
                </a:rPr>
                <a:t>-</a:t>
              </a:r>
              <a:r>
                <a:rPr sz="1600" spc="-60" dirty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Extreme </a:t>
              </a:r>
              <a:r>
                <a:rPr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resistance</a:t>
              </a:r>
              <a:endParaRPr sz="1600" dirty="0">
                <a:latin typeface="Tahoma"/>
                <a:cs typeface="Tahoma"/>
              </a:endParaRPr>
            </a:p>
          </p:txBody>
        </p:sp>
        <p:sp>
          <p:nvSpPr>
            <p:cNvPr id="73" name="object 53"/>
            <p:cNvSpPr txBox="1"/>
            <p:nvPr/>
          </p:nvSpPr>
          <p:spPr>
            <a:xfrm>
              <a:off x="688234" y="8645550"/>
              <a:ext cx="4881845" cy="135998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2000" marR="5080">
                <a:lnSpc>
                  <a:spcPts val="2100"/>
                </a:lnSpc>
                <a:spcBef>
                  <a:spcPts val="1200"/>
                </a:spcBef>
              </a:pP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Fundamental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questions </a:t>
              </a: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related </a:t>
              </a:r>
              <a:r>
                <a:rPr sz="1600" spc="-5" dirty="0">
                  <a:solidFill>
                    <a:srgbClr val="58595B"/>
                  </a:solidFill>
                  <a:latin typeface="Tahoma"/>
                  <a:cs typeface="Tahoma"/>
                </a:rPr>
                <a:t>to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the </a:t>
              </a: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evolution </a:t>
              </a:r>
              <a:r>
                <a:rPr sz="1600" spc="-5" dirty="0">
                  <a:solidFill>
                    <a:srgbClr val="58595B"/>
                  </a:solidFill>
                  <a:latin typeface="Tahoma"/>
                  <a:cs typeface="Tahoma"/>
                </a:rPr>
                <a:t>of </a:t>
              </a:r>
              <a:r>
                <a:rPr sz="1600" spc="-10" dirty="0" smtClean="0">
                  <a:solidFill>
                    <a:srgbClr val="58595B"/>
                  </a:solidFill>
                  <a:latin typeface="Tahoma"/>
                  <a:cs typeface="Tahoma"/>
                </a:rPr>
                <a:t>factors </a:t>
              </a: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contributing </a:t>
              </a:r>
              <a:r>
                <a:rPr sz="1600" spc="-5" dirty="0">
                  <a:solidFill>
                    <a:srgbClr val="58595B"/>
                  </a:solidFill>
                  <a:latin typeface="Tahoma"/>
                  <a:cs typeface="Tahoma"/>
                </a:rPr>
                <a:t>to </a:t>
              </a: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genomic </a:t>
              </a:r>
              <a:r>
                <a:rPr sz="1600" spc="-25" dirty="0" smtClean="0">
                  <a:solidFill>
                    <a:srgbClr val="58595B"/>
                  </a:solidFill>
                  <a:latin typeface="Tahoma"/>
                  <a:cs typeface="Tahoma"/>
                </a:rPr>
                <a:t>varia</a:t>
              </a:r>
              <a:r>
                <a:rPr sz="1600" spc="-5" dirty="0" smtClean="0">
                  <a:solidFill>
                    <a:srgbClr val="58595B"/>
                  </a:solidFill>
                  <a:latin typeface="Tahoma"/>
                  <a:cs typeface="Tahoma"/>
                </a:rPr>
                <a:t>tion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and </a:t>
              </a:r>
              <a:r>
                <a:rPr sz="1600" spc="-20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adap</a:t>
              </a:r>
              <a:r>
                <a:rPr lang="fr-BE" sz="1600" spc="-20" dirty="0" smtClean="0">
                  <a:solidFill>
                    <a:srgbClr val="58595B"/>
                  </a:solidFill>
                  <a:latin typeface="Tahoma"/>
                  <a:cs typeface="Tahoma"/>
                </a:rPr>
                <a:t>-</a:t>
              </a:r>
              <a:r>
                <a:rPr sz="1600" spc="-20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tation</a:t>
              </a:r>
              <a:r>
                <a:rPr sz="1600" spc="-20" dirty="0">
                  <a:solidFill>
                    <a:srgbClr val="58595B"/>
                  </a:solidFill>
                  <a:latin typeface="Tahoma"/>
                  <a:cs typeface="Tahoma"/>
                </a:rPr>
                <a:t>, </a:t>
              </a:r>
              <a:r>
                <a:rPr sz="1600" spc="-5" dirty="0">
                  <a:solidFill>
                    <a:srgbClr val="58595B"/>
                  </a:solidFill>
                  <a:latin typeface="Tahoma"/>
                  <a:cs typeface="Tahoma"/>
                </a:rPr>
                <a:t>human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impact </a:t>
              </a:r>
              <a:r>
                <a:rPr sz="1600" dirty="0">
                  <a:solidFill>
                    <a:srgbClr val="58595B"/>
                  </a:solidFill>
                  <a:latin typeface="Tahoma"/>
                  <a:cs typeface="Tahoma"/>
                </a:rPr>
                <a:t>on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the </a:t>
              </a:r>
              <a:r>
                <a:rPr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environment</a:t>
              </a:r>
              <a:r>
                <a:rPr lang="fr-BE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10" dirty="0" smtClean="0">
                  <a:solidFill>
                    <a:srgbClr val="58595B"/>
                  </a:solidFill>
                  <a:latin typeface="Tahoma"/>
                  <a:cs typeface="Tahoma"/>
                </a:rPr>
                <a:t>and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the </a:t>
              </a:r>
              <a:r>
                <a:rPr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evolution</a:t>
              </a:r>
              <a:r>
                <a:rPr lang="fr-BE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5" dirty="0" smtClean="0">
                  <a:solidFill>
                    <a:srgbClr val="58595B"/>
                  </a:solidFill>
                  <a:latin typeface="Tahoma"/>
                  <a:cs typeface="Tahoma"/>
                </a:rPr>
                <a:t>of </a:t>
              </a: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organisms, </a:t>
              </a:r>
              <a:r>
                <a:rPr sz="1600" spc="-10" dirty="0">
                  <a:solidFill>
                    <a:srgbClr val="58595B"/>
                  </a:solidFill>
                  <a:latin typeface="Tahoma"/>
                  <a:cs typeface="Tahoma"/>
                </a:rPr>
                <a:t>biodiversity </a:t>
              </a: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&amp; </a:t>
              </a:r>
              <a:r>
                <a:rPr sz="1600" spc="-20" dirty="0" smtClean="0">
                  <a:solidFill>
                    <a:srgbClr val="58595B"/>
                  </a:solidFill>
                  <a:latin typeface="Tahoma"/>
                  <a:cs typeface="Tahoma"/>
                </a:rPr>
                <a:t>ecosystem</a:t>
              </a:r>
              <a:r>
                <a:rPr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functioning</a:t>
              </a:r>
              <a:r>
                <a:rPr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.</a:t>
              </a:r>
              <a:endParaRPr sz="1600" dirty="0">
                <a:latin typeface="Tahoma"/>
                <a:cs typeface="Tahoma"/>
              </a:endParaRPr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887306" y="10082534"/>
              <a:ext cx="2043996" cy="432000"/>
            </a:xfrm>
            <a:prstGeom prst="roundRect">
              <a:avLst/>
            </a:prstGeom>
            <a:solidFill>
              <a:srgbClr val="55A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1" name="object 37"/>
            <p:cNvSpPr txBox="1"/>
            <p:nvPr/>
          </p:nvSpPr>
          <p:spPr>
            <a:xfrm>
              <a:off x="997983" y="10155488"/>
              <a:ext cx="1903337" cy="26032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6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Ecologica</a:t>
              </a:r>
              <a:r>
                <a:rPr sz="1600" b="1" spc="-1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r>
                <a:rPr sz="1600" b="1" spc="-5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b="1" spc="-15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theory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Rectangle à coins arrondis 74"/>
            <p:cNvSpPr/>
            <p:nvPr/>
          </p:nvSpPr>
          <p:spPr>
            <a:xfrm>
              <a:off x="892082" y="10826291"/>
              <a:ext cx="2043996" cy="612000"/>
            </a:xfrm>
            <a:prstGeom prst="roundRect">
              <a:avLst/>
            </a:prstGeom>
            <a:solidFill>
              <a:srgbClr val="55A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6" name="Rectangle à coins arrondis 75"/>
            <p:cNvSpPr/>
            <p:nvPr/>
          </p:nvSpPr>
          <p:spPr>
            <a:xfrm>
              <a:off x="857324" y="11750049"/>
              <a:ext cx="2043996" cy="432000"/>
            </a:xfrm>
            <a:prstGeom prst="roundRect">
              <a:avLst/>
            </a:prstGeom>
            <a:solidFill>
              <a:srgbClr val="55A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2" name="object 44"/>
            <p:cNvSpPr txBox="1"/>
            <p:nvPr/>
          </p:nvSpPr>
          <p:spPr>
            <a:xfrm>
              <a:off x="997983" y="10862180"/>
              <a:ext cx="1923293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600" b="1" spc="-1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Biological</a:t>
              </a:r>
              <a:r>
                <a:rPr sz="1600" b="1" spc="-5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600" b="1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mechanisms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49935" y="11789693"/>
              <a:ext cx="11882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35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Evolution</a:t>
              </a:r>
              <a:endParaRPr lang="fr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7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808" y="12501570"/>
              <a:ext cx="4931999" cy="1482477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12251739" y="12955320"/>
            <a:ext cx="5404438" cy="6048000"/>
            <a:chOff x="15140892" y="12765801"/>
            <a:chExt cx="5404438" cy="6048000"/>
          </a:xfrm>
        </p:grpSpPr>
        <p:sp>
          <p:nvSpPr>
            <p:cNvPr id="78" name="Rectangle 77"/>
            <p:cNvSpPr/>
            <p:nvPr/>
          </p:nvSpPr>
          <p:spPr>
            <a:xfrm>
              <a:off x="15145330" y="12765801"/>
              <a:ext cx="5400000" cy="6048000"/>
            </a:xfrm>
            <a:prstGeom prst="rect">
              <a:avLst/>
            </a:prstGeom>
            <a:solidFill>
              <a:srgbClr val="DDE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9" name="object 11"/>
            <p:cNvSpPr txBox="1"/>
            <p:nvPr/>
          </p:nvSpPr>
          <p:spPr>
            <a:xfrm>
              <a:off x="15145330" y="12776952"/>
              <a:ext cx="5400000" cy="612000"/>
            </a:xfrm>
            <a:prstGeom prst="rect">
              <a:avLst/>
            </a:prstGeom>
            <a:solidFill>
              <a:srgbClr val="55A251"/>
            </a:solidFill>
          </p:spPr>
          <p:txBody>
            <a:bodyPr vert="horz" wrap="square" lIns="0" tIns="106045" rIns="0" bIns="0" rtlCol="0" anchor="ctr">
              <a:spAutoFit/>
            </a:bodyPr>
            <a:lstStyle/>
            <a:p>
              <a:pPr marL="141605">
                <a:lnSpc>
                  <a:spcPct val="100000"/>
                </a:lnSpc>
                <a:spcBef>
                  <a:spcPts val="765"/>
                </a:spcBef>
              </a:pPr>
              <a:r>
                <a:rPr lang="en-US" sz="2200" spc="-30" dirty="0">
                  <a:solidFill>
                    <a:srgbClr val="FFFFFF"/>
                  </a:solidFill>
                  <a:latin typeface="Tahoma"/>
                  <a:cs typeface="Tahoma"/>
                </a:rPr>
                <a:t>Sustainable</a:t>
              </a:r>
              <a:r>
                <a:rPr lang="en-US" sz="2200" spc="-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en-US" sz="2200" spc="-25" dirty="0">
                  <a:solidFill>
                    <a:srgbClr val="FFFFFF"/>
                  </a:solidFill>
                  <a:latin typeface="Tahoma"/>
                  <a:cs typeface="Tahoma"/>
                </a:rPr>
                <a:t>Plant</a:t>
              </a:r>
              <a:r>
                <a:rPr lang="en-US" sz="2200" spc="-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en-US" sz="2200" spc="-20" dirty="0" smtClean="0">
                  <a:solidFill>
                    <a:srgbClr val="FFFFFF"/>
                  </a:solidFill>
                  <a:latin typeface="Tahoma"/>
                  <a:cs typeface="Tahoma"/>
                </a:rPr>
                <a:t>&amp;</a:t>
              </a:r>
              <a:r>
                <a:rPr lang="en-US" sz="2200" spc="-90" dirty="0" smtClean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en-US" sz="2200" spc="-40" dirty="0">
                  <a:solidFill>
                    <a:srgbClr val="FFFFFF"/>
                  </a:solidFill>
                  <a:latin typeface="Tahoma"/>
                  <a:cs typeface="Tahoma"/>
                </a:rPr>
                <a:t>Anima</a:t>
              </a:r>
              <a:r>
                <a:rPr lang="en-US" sz="2200" spc="-15" dirty="0">
                  <a:solidFill>
                    <a:srgbClr val="FFFFFF"/>
                  </a:solidFill>
                  <a:latin typeface="Tahoma"/>
                  <a:cs typeface="Tahoma"/>
                </a:rPr>
                <a:t>l</a:t>
              </a:r>
              <a:r>
                <a:rPr lang="en-US" sz="2200" spc="-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en-US" sz="2200" spc="-15" dirty="0">
                  <a:solidFill>
                    <a:srgbClr val="FFFFFF"/>
                  </a:solidFill>
                  <a:latin typeface="Tahoma"/>
                  <a:cs typeface="Tahoma"/>
                </a:rPr>
                <a:t>Production</a:t>
              </a:r>
              <a:endParaRPr lang="en-US" sz="2200" dirty="0">
                <a:latin typeface="Tahoma"/>
                <a:cs typeface="Tahoma"/>
              </a:endParaRPr>
            </a:p>
          </p:txBody>
        </p:sp>
        <p:sp>
          <p:nvSpPr>
            <p:cNvPr id="80" name="object 21"/>
            <p:cNvSpPr txBox="1"/>
            <p:nvPr/>
          </p:nvSpPr>
          <p:spPr>
            <a:xfrm>
              <a:off x="17556902" y="14362945"/>
              <a:ext cx="2871777" cy="281230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7145">
                <a:spcBef>
                  <a:spcPts val="110"/>
                </a:spcBef>
              </a:pP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Association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breeding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–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Agronomic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performance of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edible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crops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/>
              </a:r>
              <a:b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</a:br>
              <a:endParaRPr lang="fr-BE" sz="1600" spc="5" dirty="0" smtClean="0">
                <a:solidFill>
                  <a:srgbClr val="58595B"/>
                </a:solidFill>
                <a:latin typeface="Tahoma"/>
                <a:cs typeface="Tahoma"/>
              </a:endParaRPr>
            </a:p>
            <a:p>
              <a:pPr marL="17145">
                <a:spcBef>
                  <a:spcPts val="110"/>
                </a:spcBef>
              </a:pP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Elicitors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to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stimulate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plant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defence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/>
              </a:r>
              <a:b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</a:br>
              <a:endParaRPr lang="fr-BE" sz="1600" spc="5" dirty="0" smtClean="0">
                <a:solidFill>
                  <a:srgbClr val="58595B"/>
                </a:solidFill>
                <a:latin typeface="Tahoma"/>
                <a:cs typeface="Tahoma"/>
              </a:endParaRPr>
            </a:p>
            <a:p>
              <a:pPr marL="17145">
                <a:spcBef>
                  <a:spcPts val="600"/>
                </a:spcBef>
              </a:pP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Immunostimulation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–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Vegetable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fish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food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–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Improve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fish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welfare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–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Temperate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&amp; tropical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spec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.</a:t>
              </a:r>
              <a:endParaRPr sz="1600" dirty="0">
                <a:latin typeface="Tahoma"/>
                <a:cs typeface="Tahoma"/>
              </a:endParaRPr>
            </a:p>
          </p:txBody>
        </p:sp>
        <p:sp>
          <p:nvSpPr>
            <p:cNvPr id="81" name="object 53"/>
            <p:cNvSpPr txBox="1"/>
            <p:nvPr/>
          </p:nvSpPr>
          <p:spPr>
            <a:xfrm>
              <a:off x="15265373" y="13456794"/>
              <a:ext cx="5199438" cy="82137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2000" marR="5080">
                <a:lnSpc>
                  <a:spcPts val="2100"/>
                </a:lnSpc>
                <a:spcBef>
                  <a:spcPts val="1200"/>
                </a:spcBef>
              </a:pPr>
              <a:r>
                <a:rPr lang="en-US" sz="1600" spc="-15" dirty="0">
                  <a:solidFill>
                    <a:srgbClr val="58595B"/>
                  </a:solidFill>
                  <a:latin typeface="Tahoma"/>
                  <a:cs typeface="Tahoma"/>
                </a:rPr>
                <a:t>Find alternative solutions of chemical and pharmaceutical  </a:t>
              </a:r>
              <a:r>
                <a:rPr lang="en-US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products, develop plant/insect-based alternatives to fishmeal</a:t>
              </a:r>
              <a:endParaRPr lang="en-US" sz="1600" spc="-15" dirty="0">
                <a:solidFill>
                  <a:srgbClr val="58595B"/>
                </a:solidFill>
                <a:latin typeface="Tahoma"/>
                <a:cs typeface="Tahoma"/>
              </a:endParaRPr>
            </a:p>
          </p:txBody>
        </p:sp>
        <p:sp>
          <p:nvSpPr>
            <p:cNvPr id="82" name="Rectangle à coins arrondis 81"/>
            <p:cNvSpPr/>
            <p:nvPr/>
          </p:nvSpPr>
          <p:spPr>
            <a:xfrm>
              <a:off x="15345846" y="14356383"/>
              <a:ext cx="2043996" cy="778895"/>
            </a:xfrm>
            <a:prstGeom prst="roundRect">
              <a:avLst/>
            </a:prstGeom>
            <a:solidFill>
              <a:srgbClr val="55A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3" name="object 37"/>
            <p:cNvSpPr txBox="1"/>
            <p:nvPr/>
          </p:nvSpPr>
          <p:spPr>
            <a:xfrm>
              <a:off x="15486505" y="14485443"/>
              <a:ext cx="1903337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Plant </a:t>
              </a:r>
              <a:r>
                <a:rPr lang="fr-BE" sz="1600" b="1" spc="-2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molecular</a:t>
              </a:r>
              <a:r>
                <a:rPr lang="fr-BE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&amp; cellular </a:t>
              </a:r>
              <a:r>
                <a:rPr lang="fr-BE" sz="1600" b="1" spc="-2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biology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ectangle à coins arrondis 83"/>
            <p:cNvSpPr/>
            <p:nvPr/>
          </p:nvSpPr>
          <p:spPr>
            <a:xfrm>
              <a:off x="15345846" y="15292657"/>
              <a:ext cx="2043996" cy="869956"/>
            </a:xfrm>
            <a:prstGeom prst="roundRect">
              <a:avLst/>
            </a:prstGeom>
            <a:solidFill>
              <a:srgbClr val="55A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5" name="Rectangle à coins arrondis 84"/>
            <p:cNvSpPr/>
            <p:nvPr/>
          </p:nvSpPr>
          <p:spPr>
            <a:xfrm>
              <a:off x="15345846" y="16294593"/>
              <a:ext cx="2043996" cy="432000"/>
            </a:xfrm>
            <a:prstGeom prst="roundRect">
              <a:avLst/>
            </a:prstGeom>
            <a:solidFill>
              <a:srgbClr val="55A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6" name="object 44"/>
            <p:cNvSpPr txBox="1"/>
            <p:nvPr/>
          </p:nvSpPr>
          <p:spPr>
            <a:xfrm>
              <a:off x="15486505" y="15317824"/>
              <a:ext cx="1923293" cy="75277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1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Phytopathology</a:t>
              </a:r>
              <a:r>
                <a:rPr lang="fr-BE" sz="1600" b="1" spc="-1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&amp; signal transduction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438457" y="16334237"/>
              <a:ext cx="15706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35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Aquaculture</a:t>
              </a:r>
              <a:endParaRPr lang="fr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40892" y="17221426"/>
              <a:ext cx="5404438" cy="158495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6447103" y="15398816"/>
            <a:ext cx="4931999" cy="5522274"/>
            <a:chOff x="7062157" y="14370203"/>
            <a:chExt cx="4931999" cy="5522274"/>
          </a:xfrm>
        </p:grpSpPr>
        <p:sp>
          <p:nvSpPr>
            <p:cNvPr id="90" name="Rectangle 89"/>
            <p:cNvSpPr/>
            <p:nvPr/>
          </p:nvSpPr>
          <p:spPr>
            <a:xfrm>
              <a:off x="7062157" y="14370203"/>
              <a:ext cx="4931999" cy="5522274"/>
            </a:xfrm>
            <a:prstGeom prst="rect">
              <a:avLst/>
            </a:prstGeom>
            <a:solidFill>
              <a:srgbClr val="DDE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1" name="object 11"/>
            <p:cNvSpPr txBox="1"/>
            <p:nvPr/>
          </p:nvSpPr>
          <p:spPr>
            <a:xfrm>
              <a:off x="7062157" y="14393280"/>
              <a:ext cx="4931999" cy="612000"/>
            </a:xfrm>
            <a:prstGeom prst="rect">
              <a:avLst/>
            </a:prstGeom>
            <a:solidFill>
              <a:srgbClr val="55A251"/>
            </a:solidFill>
          </p:spPr>
          <p:txBody>
            <a:bodyPr vert="horz" wrap="square" lIns="0" tIns="106045" rIns="0" bIns="0" rtlCol="0" anchor="ctr">
              <a:spAutoFit/>
            </a:bodyPr>
            <a:lstStyle/>
            <a:p>
              <a:pPr marL="141605">
                <a:lnSpc>
                  <a:spcPct val="100000"/>
                </a:lnSpc>
                <a:spcBef>
                  <a:spcPts val="765"/>
                </a:spcBef>
              </a:pPr>
              <a:r>
                <a:rPr lang="en-US" sz="2200" spc="-30" dirty="0" smtClean="0">
                  <a:solidFill>
                    <a:srgbClr val="FFFFFF"/>
                  </a:solidFill>
                  <a:latin typeface="Tahoma"/>
                  <a:cs typeface="Tahoma"/>
                </a:rPr>
                <a:t>Ecosystem Services</a:t>
              </a:r>
              <a:endParaRPr lang="en-US" sz="2200" dirty="0">
                <a:latin typeface="Tahoma"/>
                <a:cs typeface="Tahoma"/>
              </a:endParaRPr>
            </a:p>
          </p:txBody>
        </p:sp>
        <p:sp>
          <p:nvSpPr>
            <p:cNvPr id="92" name="object 21"/>
            <p:cNvSpPr txBox="1"/>
            <p:nvPr/>
          </p:nvSpPr>
          <p:spPr>
            <a:xfrm>
              <a:off x="9473730" y="15967347"/>
              <a:ext cx="2478874" cy="215058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7145">
                <a:spcBef>
                  <a:spcPts val="110"/>
                </a:spcBef>
              </a:pP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Combine social,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economic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&amp;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biophysical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values –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Participatory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approach</a:t>
              </a:r>
              <a:endParaRPr lang="fr-BE" sz="1600" spc="5" dirty="0" smtClean="0">
                <a:solidFill>
                  <a:srgbClr val="58595B"/>
                </a:solidFill>
                <a:latin typeface="Tahoma"/>
                <a:cs typeface="Tahoma"/>
              </a:endParaRPr>
            </a:p>
            <a:p>
              <a:pPr marL="17145">
                <a:spcBef>
                  <a:spcPts val="110"/>
                </a:spcBef>
              </a:pPr>
              <a:endParaRPr lang="fr-BE" sz="1600" spc="5" dirty="0" smtClean="0">
                <a:solidFill>
                  <a:srgbClr val="58595B"/>
                </a:solidFill>
                <a:latin typeface="Tahoma"/>
                <a:cs typeface="Tahoma"/>
              </a:endParaRPr>
            </a:p>
            <a:p>
              <a:pPr marL="17145">
                <a:spcBef>
                  <a:spcPts val="1200"/>
                </a:spcBef>
              </a:pP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ES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Mapping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– Agent-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based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modelling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of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landscape</a:t>
              </a:r>
              <a:r>
                <a:rPr lang="fr-BE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 change – Integrated ES </a:t>
              </a:r>
              <a:r>
                <a:rPr lang="fr-BE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assessments</a:t>
              </a:r>
              <a:endParaRPr sz="1600" dirty="0">
                <a:latin typeface="Tahoma"/>
                <a:cs typeface="Tahoma"/>
              </a:endParaRPr>
            </a:p>
          </p:txBody>
        </p:sp>
        <p:sp>
          <p:nvSpPr>
            <p:cNvPr id="93" name="object 53"/>
            <p:cNvSpPr txBox="1"/>
            <p:nvPr/>
          </p:nvSpPr>
          <p:spPr>
            <a:xfrm>
              <a:off x="7182200" y="15061196"/>
              <a:ext cx="4684149" cy="5268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2000" marR="5080">
                <a:lnSpc>
                  <a:spcPts val="2100"/>
                </a:lnSpc>
                <a:spcBef>
                  <a:spcPts val="1200"/>
                </a:spcBef>
              </a:pPr>
              <a:r>
                <a:rPr lang="en-US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Foster sustainable landscape management and planning, to increase the will-being of local actors</a:t>
              </a:r>
              <a:endParaRPr lang="en-US" sz="1600" spc="-15" dirty="0">
                <a:solidFill>
                  <a:srgbClr val="58595B"/>
                </a:solidFill>
                <a:latin typeface="Tahoma"/>
                <a:cs typeface="Tahoma"/>
              </a:endParaRPr>
            </a:p>
          </p:txBody>
        </p:sp>
        <p:sp>
          <p:nvSpPr>
            <p:cNvPr id="94" name="Rectangle à coins arrondis 93"/>
            <p:cNvSpPr/>
            <p:nvPr/>
          </p:nvSpPr>
          <p:spPr>
            <a:xfrm>
              <a:off x="7262673" y="15960785"/>
              <a:ext cx="2088000" cy="972000"/>
            </a:xfrm>
            <a:prstGeom prst="roundRect">
              <a:avLst/>
            </a:prstGeom>
            <a:solidFill>
              <a:srgbClr val="55A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5" name="object 37"/>
            <p:cNvSpPr txBox="1"/>
            <p:nvPr/>
          </p:nvSpPr>
          <p:spPr>
            <a:xfrm>
              <a:off x="7403332" y="16089845"/>
              <a:ext cx="1903337" cy="75277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Integrated </a:t>
              </a:r>
              <a:r>
                <a:rPr lang="fr-BE" sz="1600" b="1" spc="-2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valuation</a:t>
              </a:r>
              <a:r>
                <a:rPr lang="fr-BE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BE" sz="1600" b="1" spc="-2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frameworks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Rectangle à coins arrondis 95"/>
            <p:cNvSpPr/>
            <p:nvPr/>
          </p:nvSpPr>
          <p:spPr>
            <a:xfrm>
              <a:off x="7262673" y="17145423"/>
              <a:ext cx="2043996" cy="621592"/>
            </a:xfrm>
            <a:prstGeom prst="roundRect">
              <a:avLst/>
            </a:prstGeom>
            <a:solidFill>
              <a:srgbClr val="55A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8" name="object 44"/>
            <p:cNvSpPr txBox="1"/>
            <p:nvPr/>
          </p:nvSpPr>
          <p:spPr>
            <a:xfrm>
              <a:off x="7403332" y="17303226"/>
              <a:ext cx="1923293" cy="26032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1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Methods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1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2157" y="18188921"/>
              <a:ext cx="4931999" cy="1703556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648215" y="22750957"/>
            <a:ext cx="4932000" cy="4732535"/>
            <a:chOff x="993337" y="20895847"/>
            <a:chExt cx="4932000" cy="4732535"/>
          </a:xfrm>
        </p:grpSpPr>
        <p:sp>
          <p:nvSpPr>
            <p:cNvPr id="102" name="Rectangle 101"/>
            <p:cNvSpPr/>
            <p:nvPr/>
          </p:nvSpPr>
          <p:spPr>
            <a:xfrm>
              <a:off x="993337" y="20958865"/>
              <a:ext cx="4931999" cy="4669517"/>
            </a:xfrm>
            <a:prstGeom prst="rect">
              <a:avLst/>
            </a:prstGeom>
            <a:solidFill>
              <a:srgbClr val="DDE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3" name="object 11"/>
            <p:cNvSpPr txBox="1"/>
            <p:nvPr/>
          </p:nvSpPr>
          <p:spPr>
            <a:xfrm>
              <a:off x="993337" y="20895847"/>
              <a:ext cx="4931999" cy="784189"/>
            </a:xfrm>
            <a:prstGeom prst="rect">
              <a:avLst/>
            </a:prstGeom>
            <a:solidFill>
              <a:srgbClr val="55A251"/>
            </a:solidFill>
          </p:spPr>
          <p:txBody>
            <a:bodyPr vert="horz" wrap="square" lIns="0" tIns="106045" rIns="0" bIns="0" rtlCol="0" anchor="t">
              <a:spAutoFit/>
            </a:bodyPr>
            <a:lstStyle/>
            <a:p>
              <a:pPr marL="141605"/>
              <a:r>
                <a:rPr lang="en-US" sz="2200" spc="-30" dirty="0" smtClean="0">
                  <a:solidFill>
                    <a:srgbClr val="FFFFFF"/>
                  </a:solidFill>
                  <a:latin typeface="Tahoma"/>
                  <a:cs typeface="Tahoma"/>
                </a:rPr>
                <a:t>Environmental &amp; Natural Resource Management in the South</a:t>
              </a:r>
              <a:endParaRPr lang="en-US" sz="2200" dirty="0">
                <a:latin typeface="Tahoma"/>
                <a:cs typeface="Tahoma"/>
              </a:endParaRPr>
            </a:p>
          </p:txBody>
        </p:sp>
        <p:sp>
          <p:nvSpPr>
            <p:cNvPr id="104" name="object 21"/>
            <p:cNvSpPr txBox="1"/>
            <p:nvPr/>
          </p:nvSpPr>
          <p:spPr>
            <a:xfrm>
              <a:off x="1113380" y="22773236"/>
              <a:ext cx="2816566" cy="276101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77800" indent="-161925">
                <a:spcBef>
                  <a:spcPts val="110"/>
                </a:spcBef>
                <a:buFont typeface="Arial" panose="020B0604020202020204" pitchFamily="34" charset="0"/>
                <a:buChar char="•"/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Characterization &amp; sustainable management of natural resources</a:t>
              </a:r>
            </a:p>
            <a:p>
              <a:pPr marL="177800" indent="-161925">
                <a:spcBef>
                  <a:spcPts val="110"/>
                </a:spcBef>
                <a:buFont typeface="Arial" panose="020B0604020202020204" pitchFamily="34" charset="0"/>
                <a:buChar char="•"/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Production of aquatic ecosystems and the sustainable development of aquaculture</a:t>
              </a:r>
            </a:p>
            <a:p>
              <a:pPr marL="177800" indent="-161925">
                <a:spcBef>
                  <a:spcPts val="110"/>
                </a:spcBef>
                <a:buFont typeface="Arial" panose="020B0604020202020204" pitchFamily="34" charset="0"/>
                <a:buChar char="•"/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Impact of environmental changes on human populations</a:t>
              </a:r>
            </a:p>
            <a:p>
              <a:pPr marL="177800" indent="-161925">
                <a:spcBef>
                  <a:spcPts val="110"/>
                </a:spcBef>
                <a:buFont typeface="Arial" panose="020B0604020202020204" pitchFamily="34" charset="0"/>
                <a:buChar char="•"/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Environmental history</a:t>
              </a:r>
              <a:endParaRPr lang="en-GB" sz="1600" dirty="0">
                <a:latin typeface="Tahoma"/>
                <a:cs typeface="Tahoma"/>
              </a:endParaRPr>
            </a:p>
          </p:txBody>
        </p:sp>
        <p:sp>
          <p:nvSpPr>
            <p:cNvPr id="105" name="object 53"/>
            <p:cNvSpPr txBox="1"/>
            <p:nvPr/>
          </p:nvSpPr>
          <p:spPr>
            <a:xfrm>
              <a:off x="1113380" y="21854678"/>
              <a:ext cx="4684149" cy="79618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2000" marR="5080">
                <a:lnSpc>
                  <a:spcPts val="2100"/>
                </a:lnSpc>
                <a:spcBef>
                  <a:spcPts val="1200"/>
                </a:spcBef>
              </a:pPr>
              <a:r>
                <a:rPr lang="en-US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ILEE collaborates with partners located in Southern countries: Africa, Central &amp; South America, South-Eastern Asia. The focus lies on:</a:t>
              </a:r>
              <a:endParaRPr lang="en-US" sz="1600" spc="-15" dirty="0">
                <a:solidFill>
                  <a:srgbClr val="58595B"/>
                </a:solidFill>
                <a:latin typeface="Tahoma"/>
                <a:cs typeface="Tahoma"/>
              </a:endParaRPr>
            </a:p>
          </p:txBody>
        </p:sp>
        <p:pic>
          <p:nvPicPr>
            <p:cNvPr id="111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51301" y="23044108"/>
              <a:ext cx="1874036" cy="2584274"/>
            </a:xfrm>
            <a:prstGeom prst="rect">
              <a:avLst/>
            </a:prstGeom>
          </p:spPr>
        </p:pic>
      </p:grpSp>
      <p:pic>
        <p:nvPicPr>
          <p:cNvPr id="112" name="Image 1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57588" y="28536353"/>
            <a:ext cx="1259741" cy="1259741"/>
          </a:xfrm>
          <a:prstGeom prst="rect">
            <a:avLst/>
          </a:prstGeom>
        </p:spPr>
      </p:pic>
      <p:grpSp>
        <p:nvGrpSpPr>
          <p:cNvPr id="138" name="Groupe 137"/>
          <p:cNvGrpSpPr/>
          <p:nvPr/>
        </p:nvGrpSpPr>
        <p:grpSpPr>
          <a:xfrm>
            <a:off x="6447103" y="8483616"/>
            <a:ext cx="4944699" cy="6068154"/>
            <a:chOff x="7043429" y="8108257"/>
            <a:chExt cx="4944699" cy="6068154"/>
          </a:xfrm>
        </p:grpSpPr>
        <p:sp>
          <p:nvSpPr>
            <p:cNvPr id="139" name="Rectangle 138"/>
            <p:cNvSpPr/>
            <p:nvPr/>
          </p:nvSpPr>
          <p:spPr>
            <a:xfrm>
              <a:off x="7043429" y="8108257"/>
              <a:ext cx="4932000" cy="60480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0" name="object 11"/>
            <p:cNvSpPr txBox="1"/>
            <p:nvPr/>
          </p:nvSpPr>
          <p:spPr>
            <a:xfrm>
              <a:off x="7043429" y="8114728"/>
              <a:ext cx="4932000" cy="648000"/>
            </a:xfrm>
            <a:prstGeom prst="rect">
              <a:avLst/>
            </a:prstGeom>
            <a:solidFill>
              <a:srgbClr val="5B6062"/>
            </a:solidFill>
          </p:spPr>
          <p:txBody>
            <a:bodyPr vert="horz" wrap="square" lIns="0" tIns="106045" rIns="0" bIns="0" rtlCol="0" anchor="ctr">
              <a:spAutoFit/>
            </a:bodyPr>
            <a:lstStyle/>
            <a:p>
              <a:pPr marL="108000">
                <a:spcAft>
                  <a:spcPts val="1200"/>
                </a:spcAft>
              </a:pPr>
              <a:r>
                <a:rPr lang="en-GB" sz="2200" spc="-40" dirty="0" smtClean="0">
                  <a:solidFill>
                    <a:srgbClr val="FFFFFF"/>
                  </a:solidFill>
                  <a:latin typeface="Tahoma"/>
                  <a:cs typeface="Tahoma"/>
                </a:rPr>
                <a:t>Pollution &amp; Environmental Toxicology</a:t>
              </a:r>
              <a:endParaRPr lang="en-GB" sz="2200" spc="-30" dirty="0" smtClean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  <p:sp>
          <p:nvSpPr>
            <p:cNvPr id="141" name="object 21"/>
            <p:cNvSpPr txBox="1"/>
            <p:nvPr/>
          </p:nvSpPr>
          <p:spPr>
            <a:xfrm>
              <a:off x="9477827" y="9706391"/>
              <a:ext cx="2478874" cy="2537874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7145">
                <a:spcBef>
                  <a:spcPts val="1200"/>
                </a:spcBef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Physiological, immune, nervous, reproductive system of aquatic organisms as </a:t>
              </a:r>
              <a:r>
                <a:rPr lang="en-GB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bioindicators</a:t>
              </a:r>
              <a:endParaRPr lang="en-GB" sz="1600" spc="5" dirty="0" smtClean="0">
                <a:solidFill>
                  <a:srgbClr val="58595B"/>
                </a:solidFill>
                <a:latin typeface="Tahoma"/>
                <a:cs typeface="Tahoma"/>
              </a:endParaRPr>
            </a:p>
            <a:p>
              <a:pPr marL="17145">
                <a:spcBef>
                  <a:spcPts val="1200"/>
                </a:spcBef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Theoretic models &amp; case studies (plankton microcosm experiments) – Atmospheric pollutants</a:t>
              </a:r>
            </a:p>
            <a:p>
              <a:pPr marL="17145">
                <a:spcBef>
                  <a:spcPts val="1200"/>
                </a:spcBef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Molecular spectroscopy </a:t>
              </a:r>
              <a:endParaRPr lang="en-GB" sz="1600" dirty="0">
                <a:latin typeface="Tahoma"/>
                <a:cs typeface="Tahoma"/>
              </a:endParaRPr>
            </a:p>
          </p:txBody>
        </p:sp>
        <p:sp>
          <p:nvSpPr>
            <p:cNvPr id="142" name="object 53"/>
            <p:cNvSpPr txBox="1"/>
            <p:nvPr/>
          </p:nvSpPr>
          <p:spPr>
            <a:xfrm>
              <a:off x="7163472" y="8799250"/>
              <a:ext cx="4684149" cy="82137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2000" marR="5080">
                <a:lnSpc>
                  <a:spcPts val="2100"/>
                </a:lnSpc>
                <a:spcBef>
                  <a:spcPts val="1200"/>
                </a:spcBef>
              </a:pPr>
              <a:r>
                <a:rPr lang="en-GB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Pollutants and stressors act on individuals and entire ecosystems. The aim is to identify, evaluate and finally control toxic agents</a:t>
              </a:r>
              <a:endParaRPr lang="en-GB" sz="1600" dirty="0">
                <a:latin typeface="Tahoma"/>
                <a:cs typeface="Tahoma"/>
              </a:endParaRPr>
            </a:p>
          </p:txBody>
        </p:sp>
        <p:sp>
          <p:nvSpPr>
            <p:cNvPr id="143" name="Rectangle à coins arrondis 142"/>
            <p:cNvSpPr/>
            <p:nvPr/>
          </p:nvSpPr>
          <p:spPr>
            <a:xfrm>
              <a:off x="7273927" y="9728234"/>
              <a:ext cx="2043996" cy="671222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4" name="object 37"/>
            <p:cNvSpPr txBox="1"/>
            <p:nvPr/>
          </p:nvSpPr>
          <p:spPr>
            <a:xfrm>
              <a:off x="7384604" y="9801188"/>
              <a:ext cx="1903337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2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Individual</a:t>
              </a:r>
              <a:r>
                <a:rPr lang="fr-BE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BE" sz="1600" b="1" spc="-2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response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Rectangle à coins arrondis 144"/>
            <p:cNvSpPr/>
            <p:nvPr/>
          </p:nvSpPr>
          <p:spPr>
            <a:xfrm>
              <a:off x="7278703" y="10929191"/>
              <a:ext cx="2043996" cy="481135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6" name="Rectangle à coins arrondis 145"/>
            <p:cNvSpPr/>
            <p:nvPr/>
          </p:nvSpPr>
          <p:spPr>
            <a:xfrm>
              <a:off x="7237273" y="11889955"/>
              <a:ext cx="2043996" cy="597399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7" name="object 44"/>
            <p:cNvSpPr txBox="1"/>
            <p:nvPr/>
          </p:nvSpPr>
          <p:spPr>
            <a:xfrm>
              <a:off x="7384604" y="11015880"/>
              <a:ext cx="1923293" cy="26032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10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Ecosystem</a:t>
              </a:r>
              <a:r>
                <a:rPr lang="fr-BE" sz="1600" b="1" spc="-1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change</a:t>
              </a:r>
              <a:endPara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329884" y="11879503"/>
              <a:ext cx="14221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BE" sz="1600" b="1" spc="-35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Innovative</a:t>
              </a:r>
              <a:r>
                <a:rPr lang="fr-BE" sz="1600" b="1" spc="-35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BE" sz="1600" b="1" spc="-35" dirty="0" err="1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technology</a:t>
              </a:r>
              <a:endParaRPr lang="fr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9" name="object 50"/>
            <p:cNvPicPr/>
            <p:nvPr/>
          </p:nvPicPr>
          <p:blipFill rotWithShape="1">
            <a:blip r:embed="rId13" cstate="print"/>
            <a:srcRect t="16195"/>
            <a:stretch/>
          </p:blipFill>
          <p:spPr>
            <a:xfrm>
              <a:off x="7074855" y="12585700"/>
              <a:ext cx="4913273" cy="1590711"/>
            </a:xfrm>
            <a:prstGeom prst="rect">
              <a:avLst/>
            </a:prstGeom>
          </p:spPr>
        </p:pic>
      </p:grpSp>
      <p:grpSp>
        <p:nvGrpSpPr>
          <p:cNvPr id="16" name="Groupe 15"/>
          <p:cNvGrpSpPr/>
          <p:nvPr/>
        </p:nvGrpSpPr>
        <p:grpSpPr>
          <a:xfrm>
            <a:off x="648215" y="14785065"/>
            <a:ext cx="4932001" cy="7164874"/>
            <a:chOff x="648215" y="14457202"/>
            <a:chExt cx="4932001" cy="7164874"/>
          </a:xfrm>
        </p:grpSpPr>
        <p:sp>
          <p:nvSpPr>
            <p:cNvPr id="113" name="Rectangle 112"/>
            <p:cNvSpPr/>
            <p:nvPr/>
          </p:nvSpPr>
          <p:spPr>
            <a:xfrm>
              <a:off x="648216" y="14596646"/>
              <a:ext cx="4932000" cy="60480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4" name="object 11"/>
            <p:cNvSpPr txBox="1"/>
            <p:nvPr/>
          </p:nvSpPr>
          <p:spPr>
            <a:xfrm>
              <a:off x="648216" y="14457202"/>
              <a:ext cx="4912679" cy="784189"/>
            </a:xfrm>
            <a:prstGeom prst="rect">
              <a:avLst/>
            </a:prstGeom>
            <a:solidFill>
              <a:srgbClr val="5B6062"/>
            </a:solidFill>
          </p:spPr>
          <p:txBody>
            <a:bodyPr vert="horz" wrap="square" lIns="0" tIns="106045" rIns="0" bIns="0" rtlCol="0" anchor="ctr">
              <a:spAutoFit/>
            </a:bodyPr>
            <a:lstStyle/>
            <a:p>
              <a:pPr marL="108000">
                <a:spcAft>
                  <a:spcPts val="1200"/>
                </a:spcAft>
              </a:pPr>
              <a:r>
                <a:rPr lang="en-GB" sz="2200" spc="-40" dirty="0" smtClean="0">
                  <a:solidFill>
                    <a:srgbClr val="FFFFFF"/>
                  </a:solidFill>
                  <a:latin typeface="Tahoma"/>
                  <a:cs typeface="Tahoma"/>
                </a:rPr>
                <a:t>Characterization &amp; Management of Natural Resources</a:t>
              </a:r>
              <a:endParaRPr lang="en-GB" sz="2200" spc="-30" dirty="0" smtClean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  <p:sp>
          <p:nvSpPr>
            <p:cNvPr id="115" name="object 21"/>
            <p:cNvSpPr txBox="1"/>
            <p:nvPr/>
          </p:nvSpPr>
          <p:spPr>
            <a:xfrm>
              <a:off x="3283838" y="16119840"/>
              <a:ext cx="2277057" cy="352275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7145">
                <a:spcBef>
                  <a:spcPts val="1200"/>
                </a:spcBef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Geological resources – Supergene ores – Aquifer &amp; karstic flow processes</a:t>
              </a:r>
            </a:p>
            <a:p>
              <a:pPr marL="17145">
                <a:spcBef>
                  <a:spcPts val="1200"/>
                </a:spcBef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Natural resources – Architecture &amp; art – From antiquity to modern age</a:t>
              </a:r>
            </a:p>
            <a:p>
              <a:pPr marL="17145">
                <a:spcBef>
                  <a:spcPts val="1200"/>
                </a:spcBef>
              </a:pPr>
              <a:r>
                <a:rPr lang="en-GB" sz="1600" spc="5" dirty="0" smtClean="0">
                  <a:solidFill>
                    <a:srgbClr val="58595B"/>
                  </a:solidFill>
                  <a:latin typeface="Tahoma"/>
                  <a:cs typeface="Tahoma"/>
                </a:rPr>
                <a:t>Aquaculture – Restore aquatic ecosystems – Water quality analysis with ecological indicators – New </a:t>
              </a:r>
              <a:r>
                <a:rPr lang="en-GB" sz="1600" spc="5" dirty="0" err="1" smtClean="0">
                  <a:solidFill>
                    <a:srgbClr val="58595B"/>
                  </a:solidFill>
                  <a:latin typeface="Tahoma"/>
                  <a:cs typeface="Tahoma"/>
                </a:rPr>
                <a:t>georesources</a:t>
              </a:r>
              <a:endParaRPr lang="en-GB" sz="1600" dirty="0">
                <a:latin typeface="Tahoma"/>
                <a:cs typeface="Tahoma"/>
              </a:endParaRPr>
            </a:p>
          </p:txBody>
        </p:sp>
        <p:sp>
          <p:nvSpPr>
            <p:cNvPr id="116" name="object 53"/>
            <p:cNvSpPr txBox="1"/>
            <p:nvPr/>
          </p:nvSpPr>
          <p:spPr>
            <a:xfrm>
              <a:off x="768260" y="15292788"/>
              <a:ext cx="4792635" cy="82137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2000" marR="5080">
                <a:lnSpc>
                  <a:spcPts val="2100"/>
                </a:lnSpc>
                <a:spcBef>
                  <a:spcPts val="1200"/>
                </a:spcBef>
              </a:pPr>
              <a:r>
                <a:rPr lang="en-GB" sz="1600" spc="-15" dirty="0" smtClean="0">
                  <a:solidFill>
                    <a:srgbClr val="58595B"/>
                  </a:solidFill>
                  <a:latin typeface="Tahoma"/>
                  <a:cs typeface="Tahoma"/>
                </a:rPr>
                <a:t>Sustainable extraction and processing of non-renewable resources to reduce environmental problems.</a:t>
              </a:r>
              <a:endParaRPr lang="en-GB" sz="1600" dirty="0">
                <a:latin typeface="Tahoma"/>
                <a:cs typeface="Tahoma"/>
              </a:endParaRPr>
            </a:p>
          </p:txBody>
        </p:sp>
        <p:sp>
          <p:nvSpPr>
            <p:cNvPr id="117" name="Rectangle à coins arrondis 116"/>
            <p:cNvSpPr/>
            <p:nvPr/>
          </p:nvSpPr>
          <p:spPr>
            <a:xfrm>
              <a:off x="878714" y="16262528"/>
              <a:ext cx="2247783" cy="605860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8" name="object 37"/>
            <p:cNvSpPr txBox="1"/>
            <p:nvPr/>
          </p:nvSpPr>
          <p:spPr>
            <a:xfrm>
              <a:off x="989392" y="16328485"/>
              <a:ext cx="2093101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pc="-2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Non-renewable resources</a:t>
              </a:r>
              <a:endPara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Rectangle à coins arrondis 118"/>
            <p:cNvSpPr/>
            <p:nvPr/>
          </p:nvSpPr>
          <p:spPr>
            <a:xfrm>
              <a:off x="883490" y="17293823"/>
              <a:ext cx="2247783" cy="481135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0" name="Rectangle à coins arrondis 119"/>
            <p:cNvSpPr/>
            <p:nvPr/>
          </p:nvSpPr>
          <p:spPr>
            <a:xfrm>
              <a:off x="842060" y="18468594"/>
              <a:ext cx="2247783" cy="597399"/>
            </a:xfrm>
            <a:prstGeom prst="roundRect">
              <a:avLst/>
            </a:prstGeom>
            <a:solidFill>
              <a:srgbClr val="5B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1" name="object 44"/>
            <p:cNvSpPr txBox="1"/>
            <p:nvPr/>
          </p:nvSpPr>
          <p:spPr>
            <a:xfrm>
              <a:off x="989392" y="17380512"/>
              <a:ext cx="2115046" cy="26032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pc="-1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Human utilisation</a:t>
              </a:r>
              <a:endPara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34671" y="18458143"/>
              <a:ext cx="2072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pc="-35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Renewable resources</a:t>
              </a:r>
              <a:endPara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0" name="object 51"/>
            <p:cNvPicPr>
              <a:picLocks noChangeAspect="1"/>
            </p:cNvPicPr>
            <p:nvPr/>
          </p:nvPicPr>
          <p:blipFill rotWithShape="1">
            <a:blip r:embed="rId14" cstate="print"/>
            <a:srcRect b="-60"/>
            <a:stretch/>
          </p:blipFill>
          <p:spPr>
            <a:xfrm>
              <a:off x="648215" y="19732403"/>
              <a:ext cx="4932000" cy="188967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88234" y="29435181"/>
            <a:ext cx="3152441" cy="421716"/>
          </a:xfrm>
          <a:prstGeom prst="rect">
            <a:avLst/>
          </a:prstGeom>
          <a:solidFill>
            <a:srgbClr val="57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ject 14"/>
          <p:cNvSpPr txBox="1"/>
          <p:nvPr/>
        </p:nvSpPr>
        <p:spPr>
          <a:xfrm>
            <a:off x="358960" y="28003858"/>
            <a:ext cx="8353745" cy="2057772"/>
          </a:xfrm>
          <a:prstGeom prst="rect">
            <a:avLst/>
          </a:prstGeom>
        </p:spPr>
        <p:txBody>
          <a:bodyPr vert="horz" wrap="square" lIns="0" tIns="34128" rIns="0" bIns="0" rtlCol="0">
            <a:spAutoFit/>
          </a:bodyPr>
          <a:lstStyle/>
          <a:p>
            <a:pPr defTabSz="1293236">
              <a:spcBef>
                <a:spcPts val="269"/>
              </a:spcBef>
              <a:spcAft>
                <a:spcPts val="1200"/>
              </a:spcAft>
            </a:pPr>
            <a:r>
              <a:rPr sz="2263" b="1" spc="-113" dirty="0">
                <a:solidFill>
                  <a:srgbClr val="54B3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  <a:endParaRPr sz="2263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93236">
              <a:spcBef>
                <a:spcPts val="113"/>
              </a:spcBef>
            </a:pPr>
            <a:r>
              <a:rPr lang="fr-BE" sz="2263" b="1" spc="-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</a:t>
            </a:r>
            <a:r>
              <a:rPr lang="fr-BE" sz="2263" b="1" spc="-9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2263" b="1" spc="-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</a:t>
            </a:r>
            <a:r>
              <a:rPr lang="fr-BE" sz="2263" b="1" spc="-9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2263" b="1" spc="-21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fr-BE" sz="2263" b="1" spc="28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2263" spc="-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ilee@unamur.be</a:t>
            </a:r>
          </a:p>
          <a:p>
            <a:pPr defTabSz="1293236">
              <a:spcBef>
                <a:spcPts val="113"/>
              </a:spcBef>
            </a:pPr>
            <a:r>
              <a:rPr sz="2263" b="1" spc="-7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Patrick</a:t>
            </a:r>
            <a:r>
              <a:rPr sz="2263" b="1" spc="-9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b="1" spc="-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Kestemon</a:t>
            </a:r>
            <a:r>
              <a:rPr sz="2263" b="1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263" b="1" spc="-9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(President</a:t>
            </a:r>
            <a:r>
              <a:rPr sz="2263" spc="-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sz="2263" spc="14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b="1" spc="-33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sz="2263" b="1" spc="-9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spc="-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patrick.kestemont@unamur.be</a:t>
            </a:r>
            <a:endParaRPr sz="2263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93236"/>
            <a:r>
              <a:rPr sz="2263" b="1" spc="-11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Joha</a:t>
            </a:r>
            <a:r>
              <a:rPr sz="2263" b="1" spc="-106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263" b="1" spc="-9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b="1" spc="-9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</a:t>
            </a:r>
            <a:r>
              <a:rPr sz="2263" b="1" spc="-7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263" b="1" spc="-9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spc="-5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(Vice-president</a:t>
            </a:r>
            <a:r>
              <a:rPr sz="2263" spc="-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sz="2263" spc="-11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b="1" spc="-33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sz="226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b="1" spc="-1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63" spc="-42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johan.yans@unamur.be</a:t>
            </a:r>
            <a:endParaRPr lang="fr-BE" sz="2263" b="1" spc="-99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93236">
              <a:spcBef>
                <a:spcPts val="764"/>
              </a:spcBef>
            </a:pPr>
            <a:r>
              <a:rPr sz="2263" b="1" spc="-99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sz="2263" b="1" spc="-9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://ilee.unamur.be/</a:t>
            </a:r>
            <a:endParaRPr sz="2263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à coins arrondis 123"/>
          <p:cNvSpPr/>
          <p:nvPr/>
        </p:nvSpPr>
        <p:spPr>
          <a:xfrm>
            <a:off x="18043563" y="13359522"/>
            <a:ext cx="2982709" cy="10337984"/>
          </a:xfrm>
          <a:prstGeom prst="roundRect">
            <a:avLst/>
          </a:prstGeom>
          <a:gradFill flip="none" rotWithShape="1">
            <a:gsLst>
              <a:gs pos="0">
                <a:srgbClr val="B5D99A">
                  <a:tint val="66000"/>
                  <a:satMod val="160000"/>
                </a:srgbClr>
              </a:gs>
              <a:gs pos="50000">
                <a:srgbClr val="B5D99A">
                  <a:tint val="44500"/>
                  <a:satMod val="160000"/>
                </a:srgbClr>
              </a:gs>
              <a:gs pos="100000">
                <a:srgbClr val="B5D99A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5" name="ZoneTexte 124"/>
          <p:cNvSpPr txBox="1"/>
          <p:nvPr/>
        </p:nvSpPr>
        <p:spPr>
          <a:xfrm>
            <a:off x="18032832" y="13490379"/>
            <a:ext cx="2883163" cy="52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65" eaLnBrk="0" fontAlgn="base" hangingPunct="0">
              <a:spcBef>
                <a:spcPts val="849"/>
              </a:spcBef>
              <a:spcAft>
                <a:spcPct val="0"/>
              </a:spcAft>
            </a:pPr>
            <a:r>
              <a:rPr lang="en-GB" sz="2829" b="1" dirty="0" smtClean="0">
                <a:solidFill>
                  <a:srgbClr val="353C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Spin-offs: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475" y="14397803"/>
            <a:ext cx="2474867" cy="14905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691" y="18085413"/>
            <a:ext cx="2809875" cy="10763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475" y="21266508"/>
            <a:ext cx="2584867" cy="111320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8262475" y="22522173"/>
            <a:ext cx="261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Hydrological and hydrogeological monitoring solutions</a:t>
            </a:r>
            <a:r>
              <a:rPr lang="en-GB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https://traqua.be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18262475" y="19329528"/>
            <a:ext cx="2614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DNA sequencing, </a:t>
            </a:r>
            <a:r>
              <a:rPr lang="en-GB" sz="1600" dirty="0" err="1" smtClean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metabarcoding</a:t>
            </a:r>
            <a:r>
              <a:rPr lang="en-GB" sz="1600" dirty="0" smtClean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classic methodologies to </a:t>
            </a:r>
            <a:r>
              <a:rPr lang="en-GB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biodiversity</a:t>
            </a:r>
            <a:br>
              <a:rPr lang="en-GB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www.e-biom.com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18262475" y="16056138"/>
            <a:ext cx="2614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biological </a:t>
            </a:r>
            <a:r>
              <a:rPr lang="en-US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elicitors that enhance plant defenses to support </a:t>
            </a:r>
            <a:r>
              <a:rPr lang="en-US" sz="1600" dirty="0" smtClean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ecologically </a:t>
            </a:r>
            <a:r>
              <a:rPr lang="en-US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intensive agriculture</a:t>
            </a:r>
            <a:r>
              <a:rPr lang="en-GB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dirty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dirty="0" smtClean="0">
                <a:solidFill>
                  <a:srgbClr val="5B60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www.dev.fytofend.be</a:t>
            </a:r>
            <a:endParaRPr lang="en-GB" sz="1600" dirty="0">
              <a:solidFill>
                <a:srgbClr val="5B60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7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554</Words>
  <Application>Microsoft Office PowerPoint</Application>
  <PresentationFormat>Personnalisé</PresentationFormat>
  <Paragraphs>87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Thème Office</vt:lpstr>
      <vt:lpstr>Présentation PowerPoint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Ilee</dc:creator>
  <cp:lastModifiedBy>Ilee</cp:lastModifiedBy>
  <cp:revision>44</cp:revision>
  <dcterms:created xsi:type="dcterms:W3CDTF">2022-10-24T09:19:48Z</dcterms:created>
  <dcterms:modified xsi:type="dcterms:W3CDTF">2022-11-07T08:57:48Z</dcterms:modified>
</cp:coreProperties>
</file>