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92" r:id="rId3"/>
    <p:sldId id="298" r:id="rId4"/>
    <p:sldId id="258" r:id="rId5"/>
    <p:sldId id="295" r:id="rId6"/>
    <p:sldId id="300" r:id="rId7"/>
    <p:sldId id="289" r:id="rId8"/>
    <p:sldId id="301" r:id="rId9"/>
    <p:sldId id="291" r:id="rId10"/>
    <p:sldId id="266" r:id="rId11"/>
    <p:sldId id="260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BE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28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lee\Documents%20UNamur\Personnel\ILEE\ILEE%20Projects\Project%20statistic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6527777777777776"/>
          <c:y val="0.23379629629629631"/>
          <c:w val="0.34444444444444444"/>
          <c:h val="0.57407407407407407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>
                  <a:shade val="47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C95-4FD4-8A2D-681269FC1EE2}"/>
              </c:ext>
            </c:extLst>
          </c:dPt>
          <c:dPt>
            <c:idx val="1"/>
            <c:bubble3D val="0"/>
            <c:spPr>
              <a:solidFill>
                <a:schemeClr val="accent2">
                  <a:shade val="65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C95-4FD4-8A2D-681269FC1EE2}"/>
              </c:ext>
            </c:extLst>
          </c:dPt>
          <c:dPt>
            <c:idx val="2"/>
            <c:bubble3D val="0"/>
            <c:spPr>
              <a:solidFill>
                <a:schemeClr val="accent2">
                  <a:shade val="82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C95-4FD4-8A2D-681269FC1EE2}"/>
              </c:ext>
            </c:extLst>
          </c:dPt>
          <c:dPt>
            <c:idx val="3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1C95-4FD4-8A2D-681269FC1EE2}"/>
              </c:ext>
            </c:extLst>
          </c:dPt>
          <c:dPt>
            <c:idx val="4"/>
            <c:bubble3D val="0"/>
            <c:spPr>
              <a:solidFill>
                <a:schemeClr val="accent2">
                  <a:tint val="83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1C95-4FD4-8A2D-681269FC1EE2}"/>
              </c:ext>
            </c:extLst>
          </c:dPt>
          <c:dPt>
            <c:idx val="5"/>
            <c:bubble3D val="0"/>
            <c:spPr>
              <a:solidFill>
                <a:srgbClr val="B4B0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1C95-4FD4-8A2D-681269FC1EE2}"/>
              </c:ext>
            </c:extLst>
          </c:dPt>
          <c:dPt>
            <c:idx val="6"/>
            <c:bubble3D val="0"/>
            <c:spPr>
              <a:solidFill>
                <a:srgbClr val="CCCC00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D-1C95-4FD4-8A2D-681269FC1EE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spc="0" baseline="0">
                      <a:solidFill>
                        <a:schemeClr val="accent2">
                          <a:shade val="47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out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C95-4FD4-8A2D-681269FC1EE2}"/>
                </c:ext>
              </c:extLst>
            </c:dLbl>
            <c:dLbl>
              <c:idx val="1"/>
              <c:layout>
                <c:manualLayout>
                  <c:x val="0.22777777777777777"/>
                  <c:y val="5.324074074074074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spc="0" baseline="0">
                      <a:solidFill>
                        <a:schemeClr val="accent2">
                          <a:shade val="6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87777777777778"/>
                      <c:h val="0.1304629629629629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1C95-4FD4-8A2D-681269FC1EE2}"/>
                </c:ext>
              </c:extLst>
            </c:dLbl>
            <c:dLbl>
              <c:idx val="2"/>
              <c:layout>
                <c:manualLayout>
                  <c:x val="-1.3888888888888888E-2"/>
                  <c:y val="6.48148148148147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spc="0" baseline="0">
                      <a:solidFill>
                        <a:schemeClr val="accent2">
                          <a:shade val="82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748622047244096"/>
                      <c:h val="0.172129629629629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1C95-4FD4-8A2D-681269FC1EE2}"/>
                </c:ext>
              </c:extLst>
            </c:dLbl>
            <c:dLbl>
              <c:idx val="3"/>
              <c:layout>
                <c:manualLayout>
                  <c:x val="-0.12222222222222222"/>
                  <c:y val="9.722222222222222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C95-4FD4-8A2D-681269FC1EE2}"/>
                </c:ext>
              </c:extLst>
            </c:dLbl>
            <c:dLbl>
              <c:idx val="4"/>
              <c:layout>
                <c:manualLayout>
                  <c:x val="-0.16111111111111112"/>
                  <c:y val="7.870370370370370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spc="0" baseline="0">
                      <a:solidFill>
                        <a:schemeClr val="accent2">
                          <a:tint val="83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1C95-4FD4-8A2D-681269FC1EE2}"/>
                </c:ext>
              </c:extLst>
            </c:dLbl>
            <c:dLbl>
              <c:idx val="5"/>
              <c:layout>
                <c:manualLayout>
                  <c:x val="-3.3333333333333333E-2"/>
                  <c:y val="-2.314814814814814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400" b="0" i="0" u="none" strike="noStrike" kern="1200" spc="0" baseline="0">
                      <a:solidFill>
                        <a:srgbClr val="B4B0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40359733158355204"/>
                      <c:h val="0.1073148148148148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B-1C95-4FD4-8A2D-681269FC1EE2}"/>
                </c:ext>
              </c:extLst>
            </c:dLbl>
            <c:dLbl>
              <c:idx val="6"/>
              <c:layout>
                <c:manualLayout>
                  <c:x val="0.21805555555555556"/>
                  <c:y val="-4.6296296296296302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2400" b="0" i="0" u="none" strike="noStrike" kern="1200" spc="0" baseline="0">
                      <a:solidFill>
                        <a:srgbClr val="CCCC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r-FR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62489063867016"/>
                      <c:h val="0.1721296296296296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D-1C95-4FD4-8A2D-681269FC1EE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out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Feuil1!$A$1:$A$7</c:f>
              <c:strCache>
                <c:ptCount val="7"/>
                <c:pt idx="0">
                  <c:v>Biologie</c:v>
                </c:pt>
                <c:pt idx="1">
                  <c:v>Géographie</c:v>
                </c:pt>
                <c:pt idx="2">
                  <c:v>Géologie</c:v>
                </c:pt>
                <c:pt idx="3">
                  <c:v>Histoire</c:v>
                </c:pt>
                <c:pt idx="4">
                  <c:v>Physique</c:v>
                </c:pt>
                <c:pt idx="5">
                  <c:v>HA &amp; Archaéologie</c:v>
                </c:pt>
                <c:pt idx="6">
                  <c:v>Chimie</c:v>
                </c:pt>
              </c:strCache>
            </c:strRef>
          </c:cat>
          <c:val>
            <c:numRef>
              <c:f>Feuil1!$B$1:$B$7</c:f>
              <c:numCache>
                <c:formatCode>General</c:formatCode>
                <c:ptCount val="7"/>
                <c:pt idx="0">
                  <c:v>46</c:v>
                </c:pt>
                <c:pt idx="1">
                  <c:v>19</c:v>
                </c:pt>
                <c:pt idx="2">
                  <c:v>12</c:v>
                </c:pt>
                <c:pt idx="3">
                  <c:v>6</c:v>
                </c:pt>
                <c:pt idx="4">
                  <c:v>7</c:v>
                </c:pt>
                <c:pt idx="5">
                  <c:v>3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1C95-4FD4-8A2D-681269FC1EE2}"/>
            </c:ext>
          </c:extLst>
        </c:ser>
        <c:dLbls>
          <c:dLblPos val="out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'report 2022'!$B$1</c:f>
              <c:strCache>
                <c:ptCount val="1"/>
                <c:pt idx="0">
                  <c:v>Running</c:v>
                </c:pt>
              </c:strCache>
            </c:strRef>
          </c:tx>
          <c:spPr>
            <a:solidFill>
              <a:schemeClr val="accent6">
                <a:shade val="65000"/>
              </a:schemeClr>
            </a:solidFill>
            <a:ln>
              <a:noFill/>
            </a:ln>
            <a:effectLst/>
          </c:spPr>
          <c:invertIfNegative val="0"/>
          <c:cat>
            <c:strRef>
              <c:f>'report 2022'!$A$2:$A$7</c:f>
              <c:strCache>
                <c:ptCount val="6"/>
                <c:pt idx="0">
                  <c:v>FNRS</c:v>
                </c:pt>
                <c:pt idx="1">
                  <c:v>International</c:v>
                </c:pt>
                <c:pt idx="2">
                  <c:v>Federal </c:v>
                </c:pt>
                <c:pt idx="3">
                  <c:v>Regional</c:v>
                </c:pt>
                <c:pt idx="4">
                  <c:v>Local</c:v>
                </c:pt>
                <c:pt idx="5">
                  <c:v>na/Private</c:v>
                </c:pt>
              </c:strCache>
            </c:strRef>
          </c:cat>
          <c:val>
            <c:numRef>
              <c:f>'report 2022'!$B$2:$B$7</c:f>
              <c:numCache>
                <c:formatCode>General</c:formatCode>
                <c:ptCount val="6"/>
                <c:pt idx="0">
                  <c:v>14</c:v>
                </c:pt>
                <c:pt idx="1">
                  <c:v>9</c:v>
                </c:pt>
                <c:pt idx="2">
                  <c:v>10</c:v>
                </c:pt>
                <c:pt idx="3">
                  <c:v>7</c:v>
                </c:pt>
                <c:pt idx="4">
                  <c:v>8</c:v>
                </c:pt>
                <c:pt idx="5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10-440D-A189-E8CD2D95FAAF}"/>
            </c:ext>
          </c:extLst>
        </c:ser>
        <c:ser>
          <c:idx val="1"/>
          <c:order val="1"/>
          <c:tx>
            <c:strRef>
              <c:f>'report 2022'!$C$1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'report 2022'!$A$2:$A$7</c:f>
              <c:strCache>
                <c:ptCount val="6"/>
                <c:pt idx="0">
                  <c:v>FNRS</c:v>
                </c:pt>
                <c:pt idx="1">
                  <c:v>International</c:v>
                </c:pt>
                <c:pt idx="2">
                  <c:v>Federal </c:v>
                </c:pt>
                <c:pt idx="3">
                  <c:v>Regional</c:v>
                </c:pt>
                <c:pt idx="4">
                  <c:v>Local</c:v>
                </c:pt>
                <c:pt idx="5">
                  <c:v>na/Private</c:v>
                </c:pt>
              </c:strCache>
            </c:strRef>
          </c:cat>
          <c:val>
            <c:numRef>
              <c:f>'report 2022'!$C$2:$C$7</c:f>
              <c:numCache>
                <c:formatCode>General</c:formatCode>
                <c:ptCount val="6"/>
                <c:pt idx="0">
                  <c:v>5</c:v>
                </c:pt>
                <c:pt idx="1">
                  <c:v>1</c:v>
                </c:pt>
                <c:pt idx="2">
                  <c:v>3</c:v>
                </c:pt>
                <c:pt idx="3">
                  <c:v>3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10-440D-A189-E8CD2D95FAAF}"/>
            </c:ext>
          </c:extLst>
        </c:ser>
        <c:ser>
          <c:idx val="2"/>
          <c:order val="2"/>
          <c:tx>
            <c:strRef>
              <c:f>'report 2022'!$D$1</c:f>
              <c:strCache>
                <c:ptCount val="1"/>
                <c:pt idx="0">
                  <c:v>2021</c:v>
                </c:pt>
              </c:strCache>
            </c:strRef>
          </c:tx>
          <c:spPr>
            <a:pattFill prst="dkDnDiag">
              <a:fgClr>
                <a:schemeClr val="accent6">
                  <a:lumMod val="75000"/>
                </a:schemeClr>
              </a:fgClr>
              <a:bgClr>
                <a:schemeClr val="bg1"/>
              </a:bgClr>
            </a:pattFill>
            <a:ln>
              <a:noFill/>
            </a:ln>
            <a:effectLst/>
          </c:spPr>
          <c:invertIfNegative val="0"/>
          <c:cat>
            <c:strRef>
              <c:f>'report 2022'!$A$2:$A$7</c:f>
              <c:strCache>
                <c:ptCount val="6"/>
                <c:pt idx="0">
                  <c:v>FNRS</c:v>
                </c:pt>
                <c:pt idx="1">
                  <c:v>International</c:v>
                </c:pt>
                <c:pt idx="2">
                  <c:v>Federal </c:v>
                </c:pt>
                <c:pt idx="3">
                  <c:v>Regional</c:v>
                </c:pt>
                <c:pt idx="4">
                  <c:v>Local</c:v>
                </c:pt>
                <c:pt idx="5">
                  <c:v>na/Private</c:v>
                </c:pt>
              </c:strCache>
            </c:strRef>
          </c:cat>
          <c:val>
            <c:numRef>
              <c:f>'report 2022'!$D$2:$D$7</c:f>
              <c:numCache>
                <c:formatCode>General</c:formatCode>
                <c:ptCount val="6"/>
                <c:pt idx="0">
                  <c:v>5</c:v>
                </c:pt>
                <c:pt idx="1">
                  <c:v>2</c:v>
                </c:pt>
                <c:pt idx="2">
                  <c:v>2</c:v>
                </c:pt>
                <c:pt idx="3">
                  <c:v>3</c:v>
                </c:pt>
                <c:pt idx="4">
                  <c:v>1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10-440D-A189-E8CD2D95FA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534269816"/>
        <c:axId val="534268832"/>
      </c:barChart>
      <c:catAx>
        <c:axId val="5342698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4268832"/>
        <c:crosses val="autoZero"/>
        <c:auto val="1"/>
        <c:lblAlgn val="ctr"/>
        <c:lblOffset val="100"/>
        <c:noMultiLvlLbl val="0"/>
      </c:catAx>
      <c:valAx>
        <c:axId val="5342688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r-FR"/>
          </a:p>
        </c:txPr>
        <c:crossAx val="53426981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5">
  <a:schemeClr val="accent2"/>
</cs:colorStyle>
</file>

<file path=ppt/charts/colors2.xml><?xml version="1.0" encoding="utf-8"?>
<cs:colorStyle xmlns:cs="http://schemas.microsoft.com/office/drawing/2012/chartStyle" xmlns:a="http://schemas.openxmlformats.org/drawingml/2006/main" meth="withinLinear" id="19">
  <a:schemeClr val="accent6"/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cs:styleClr val="auto"/>
    </cs:fontRef>
    <cs:defRPr sz="100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0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7E2DCF-DF40-413C-B649-712E97891F80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D425C6-562A-4185-A5B2-E1069B4D6EC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5760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F0FF2-BFA7-4E81-9BC5-F390D3DF2415}" type="slidenum">
              <a:rPr lang="fr-BE" smtClean="0"/>
              <a:t>2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96523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F0FF2-BFA7-4E81-9BC5-F390D3DF2415}" type="slidenum">
              <a:rPr lang="fr-BE" smtClean="0"/>
              <a:t>3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58466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Not </a:t>
            </a:r>
            <a:r>
              <a:rPr lang="fr-BE" dirty="0" err="1"/>
              <a:t>very</a:t>
            </a:r>
            <a:r>
              <a:rPr lang="fr-BE" dirty="0"/>
              <a:t> </a:t>
            </a:r>
            <a:r>
              <a:rPr lang="fr-BE" dirty="0" err="1"/>
              <a:t>much</a:t>
            </a:r>
            <a:r>
              <a:rPr lang="fr-BE" dirty="0"/>
              <a:t> has </a:t>
            </a:r>
            <a:r>
              <a:rPr lang="fr-BE" dirty="0" err="1"/>
              <a:t>changed</a:t>
            </a:r>
            <a:r>
              <a:rPr lang="fr-BE" dirty="0"/>
              <a:t> in </a:t>
            </a:r>
            <a:r>
              <a:rPr lang="fr-BE" dirty="0" err="1"/>
              <a:t>terms</a:t>
            </a:r>
            <a:r>
              <a:rPr lang="fr-BE" dirty="0"/>
              <a:t> of figures:</a:t>
            </a:r>
            <a:r>
              <a:rPr lang="fr-BE" baseline="0" dirty="0"/>
              <a:t> </a:t>
            </a:r>
            <a:r>
              <a:rPr lang="fr-BE" dirty="0" err="1"/>
              <a:t>Numbers</a:t>
            </a:r>
            <a:r>
              <a:rPr lang="fr-BE" dirty="0"/>
              <a:t> in </a:t>
            </a:r>
            <a:r>
              <a:rPr lang="fr-BE" dirty="0" err="1"/>
              <a:t>brackets</a:t>
            </a:r>
            <a:r>
              <a:rPr lang="fr-BE" dirty="0"/>
              <a:t> are for 2018; 3 </a:t>
            </a:r>
            <a:r>
              <a:rPr lang="fr-BE" dirty="0" err="1"/>
              <a:t>academics</a:t>
            </a:r>
            <a:r>
              <a:rPr lang="fr-BE" dirty="0"/>
              <a:t> </a:t>
            </a:r>
            <a:r>
              <a:rPr lang="fr-BE" dirty="0" err="1"/>
              <a:t>affiliated</a:t>
            </a:r>
            <a:r>
              <a:rPr lang="fr-BE" baseline="0" dirty="0"/>
              <a:t> at 50% in 2018 </a:t>
            </a:r>
            <a:r>
              <a:rPr lang="fr-BE" baseline="0" dirty="0" err="1"/>
              <a:t>left</a:t>
            </a:r>
            <a:r>
              <a:rPr lang="fr-BE" baseline="0" dirty="0"/>
              <a:t> to </a:t>
            </a:r>
            <a:r>
              <a:rPr lang="fr-BE" baseline="0" dirty="0" err="1"/>
              <a:t>their</a:t>
            </a:r>
            <a:r>
              <a:rPr lang="fr-BE" baseline="0" dirty="0"/>
              <a:t> </a:t>
            </a:r>
            <a:r>
              <a:rPr lang="fr-BE" baseline="0" dirty="0" err="1"/>
              <a:t>other</a:t>
            </a:r>
            <a:r>
              <a:rPr lang="fr-BE" baseline="0" dirty="0"/>
              <a:t> </a:t>
            </a:r>
            <a:r>
              <a:rPr lang="fr-BE" baseline="0" dirty="0" err="1"/>
              <a:t>research</a:t>
            </a:r>
            <a:r>
              <a:rPr lang="fr-BE" baseline="0" dirty="0"/>
              <a:t> </a:t>
            </a:r>
            <a:r>
              <a:rPr lang="fr-BE" baseline="0" dirty="0" err="1"/>
              <a:t>institute</a:t>
            </a:r>
            <a:r>
              <a:rPr lang="fr-BE" baseline="0" dirty="0"/>
              <a:t> (JY </a:t>
            </a:r>
            <a:r>
              <a:rPr lang="fr-BE" baseline="0" dirty="0" err="1"/>
              <a:t>Matroule</a:t>
            </a:r>
            <a:r>
              <a:rPr lang="fr-BE" baseline="0" dirty="0"/>
              <a:t> </a:t>
            </a:r>
            <a:r>
              <a:rPr lang="fr-BE" baseline="0" dirty="0" err="1"/>
              <a:t>with</a:t>
            </a:r>
            <a:r>
              <a:rPr lang="fr-BE" baseline="0" dirty="0"/>
              <a:t> 3 </a:t>
            </a:r>
            <a:r>
              <a:rPr lang="fr-BE" baseline="0" dirty="0" err="1"/>
              <a:t>students</a:t>
            </a:r>
            <a:r>
              <a:rPr lang="fr-BE" baseline="0" dirty="0"/>
              <a:t>, G </a:t>
            </a:r>
            <a:r>
              <a:rPr lang="fr-BE" baseline="0" dirty="0" err="1"/>
              <a:t>Terwagne</a:t>
            </a:r>
            <a:r>
              <a:rPr lang="fr-BE" baseline="0" dirty="0"/>
              <a:t> </a:t>
            </a:r>
            <a:r>
              <a:rPr lang="fr-BE" baseline="0" dirty="0" err="1"/>
              <a:t>with</a:t>
            </a:r>
            <a:r>
              <a:rPr lang="fr-BE" baseline="0" dirty="0"/>
              <a:t> 1 </a:t>
            </a:r>
            <a:r>
              <a:rPr lang="fr-BE" baseline="0" dirty="0" err="1"/>
              <a:t>student</a:t>
            </a:r>
            <a:r>
              <a:rPr lang="fr-BE" baseline="0" dirty="0"/>
              <a:t>, D Van Dam)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F0FF2-BFA7-4E81-9BC5-F390D3DF2415}" type="slidenum">
              <a:rPr lang="fr-BE" smtClean="0"/>
              <a:t>4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96523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F0FF2-BFA7-4E81-9BC5-F390D3DF2415}" type="slidenum">
              <a:rPr lang="fr-BE" smtClean="0"/>
              <a:t>5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18052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Not </a:t>
            </a:r>
            <a:r>
              <a:rPr lang="fr-BE" dirty="0" err="1"/>
              <a:t>very</a:t>
            </a:r>
            <a:r>
              <a:rPr lang="fr-BE" dirty="0"/>
              <a:t> </a:t>
            </a:r>
            <a:r>
              <a:rPr lang="fr-BE" dirty="0" err="1"/>
              <a:t>much</a:t>
            </a:r>
            <a:r>
              <a:rPr lang="fr-BE" dirty="0"/>
              <a:t> has </a:t>
            </a:r>
            <a:r>
              <a:rPr lang="fr-BE" dirty="0" err="1"/>
              <a:t>changed</a:t>
            </a:r>
            <a:r>
              <a:rPr lang="fr-BE" dirty="0"/>
              <a:t> in </a:t>
            </a:r>
            <a:r>
              <a:rPr lang="fr-BE" dirty="0" err="1"/>
              <a:t>terms</a:t>
            </a:r>
            <a:r>
              <a:rPr lang="fr-BE" dirty="0"/>
              <a:t> of figures:</a:t>
            </a:r>
            <a:r>
              <a:rPr lang="fr-BE" baseline="0" dirty="0"/>
              <a:t> </a:t>
            </a:r>
            <a:r>
              <a:rPr lang="fr-BE" dirty="0" err="1"/>
              <a:t>Numbers</a:t>
            </a:r>
            <a:r>
              <a:rPr lang="fr-BE" dirty="0"/>
              <a:t> in </a:t>
            </a:r>
            <a:r>
              <a:rPr lang="fr-BE" dirty="0" err="1"/>
              <a:t>brackets</a:t>
            </a:r>
            <a:r>
              <a:rPr lang="fr-BE" dirty="0"/>
              <a:t> are for 2018; 3 </a:t>
            </a:r>
            <a:r>
              <a:rPr lang="fr-BE" dirty="0" err="1"/>
              <a:t>academics</a:t>
            </a:r>
            <a:r>
              <a:rPr lang="fr-BE" dirty="0"/>
              <a:t> </a:t>
            </a:r>
            <a:r>
              <a:rPr lang="fr-BE" dirty="0" err="1"/>
              <a:t>affiliated</a:t>
            </a:r>
            <a:r>
              <a:rPr lang="fr-BE" baseline="0" dirty="0"/>
              <a:t> at 50% in 2018 </a:t>
            </a:r>
            <a:r>
              <a:rPr lang="fr-BE" baseline="0" dirty="0" err="1"/>
              <a:t>left</a:t>
            </a:r>
            <a:r>
              <a:rPr lang="fr-BE" baseline="0" dirty="0"/>
              <a:t> to </a:t>
            </a:r>
            <a:r>
              <a:rPr lang="fr-BE" baseline="0" dirty="0" err="1"/>
              <a:t>their</a:t>
            </a:r>
            <a:r>
              <a:rPr lang="fr-BE" baseline="0" dirty="0"/>
              <a:t> </a:t>
            </a:r>
            <a:r>
              <a:rPr lang="fr-BE" baseline="0" dirty="0" err="1"/>
              <a:t>other</a:t>
            </a:r>
            <a:r>
              <a:rPr lang="fr-BE" baseline="0" dirty="0"/>
              <a:t> </a:t>
            </a:r>
            <a:r>
              <a:rPr lang="fr-BE" baseline="0" dirty="0" err="1"/>
              <a:t>research</a:t>
            </a:r>
            <a:r>
              <a:rPr lang="fr-BE" baseline="0" dirty="0"/>
              <a:t> </a:t>
            </a:r>
            <a:r>
              <a:rPr lang="fr-BE" baseline="0" dirty="0" err="1"/>
              <a:t>institute</a:t>
            </a:r>
            <a:r>
              <a:rPr lang="fr-BE" baseline="0" dirty="0"/>
              <a:t> (JY </a:t>
            </a:r>
            <a:r>
              <a:rPr lang="fr-BE" baseline="0" dirty="0" err="1"/>
              <a:t>Matroule</a:t>
            </a:r>
            <a:r>
              <a:rPr lang="fr-BE" baseline="0" dirty="0"/>
              <a:t> </a:t>
            </a:r>
            <a:r>
              <a:rPr lang="fr-BE" baseline="0" dirty="0" err="1"/>
              <a:t>with</a:t>
            </a:r>
            <a:r>
              <a:rPr lang="fr-BE" baseline="0" dirty="0"/>
              <a:t> 3 </a:t>
            </a:r>
            <a:r>
              <a:rPr lang="fr-BE" baseline="0" dirty="0" err="1"/>
              <a:t>students</a:t>
            </a:r>
            <a:r>
              <a:rPr lang="fr-BE" baseline="0" dirty="0"/>
              <a:t>, G </a:t>
            </a:r>
            <a:r>
              <a:rPr lang="fr-BE" baseline="0" dirty="0" err="1"/>
              <a:t>Terwagne</a:t>
            </a:r>
            <a:r>
              <a:rPr lang="fr-BE" baseline="0" dirty="0"/>
              <a:t> </a:t>
            </a:r>
            <a:r>
              <a:rPr lang="fr-BE" baseline="0" dirty="0" err="1"/>
              <a:t>with</a:t>
            </a:r>
            <a:r>
              <a:rPr lang="fr-BE" baseline="0" dirty="0"/>
              <a:t> 1 </a:t>
            </a:r>
            <a:r>
              <a:rPr lang="fr-BE" baseline="0" dirty="0" err="1"/>
              <a:t>student</a:t>
            </a:r>
            <a:r>
              <a:rPr lang="fr-BE" baseline="0" dirty="0"/>
              <a:t>, D Van Dam)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F0FF2-BFA7-4E81-9BC5-F390D3DF2415}" type="slidenum">
              <a:rPr lang="fr-BE" smtClean="0"/>
              <a:t>6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987024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Not </a:t>
            </a:r>
            <a:r>
              <a:rPr lang="fr-BE" dirty="0" err="1"/>
              <a:t>very</a:t>
            </a:r>
            <a:r>
              <a:rPr lang="fr-BE" dirty="0"/>
              <a:t> </a:t>
            </a:r>
            <a:r>
              <a:rPr lang="fr-BE" dirty="0" err="1"/>
              <a:t>much</a:t>
            </a:r>
            <a:r>
              <a:rPr lang="fr-BE" dirty="0"/>
              <a:t> has </a:t>
            </a:r>
            <a:r>
              <a:rPr lang="fr-BE" dirty="0" err="1"/>
              <a:t>changed</a:t>
            </a:r>
            <a:r>
              <a:rPr lang="fr-BE" dirty="0"/>
              <a:t> in </a:t>
            </a:r>
            <a:r>
              <a:rPr lang="fr-BE" dirty="0" err="1"/>
              <a:t>terms</a:t>
            </a:r>
            <a:r>
              <a:rPr lang="fr-BE" dirty="0"/>
              <a:t> of figures:</a:t>
            </a:r>
            <a:r>
              <a:rPr lang="fr-BE" baseline="0" dirty="0"/>
              <a:t> </a:t>
            </a:r>
            <a:r>
              <a:rPr lang="fr-BE" dirty="0" err="1"/>
              <a:t>Numbers</a:t>
            </a:r>
            <a:r>
              <a:rPr lang="fr-BE" dirty="0"/>
              <a:t> in </a:t>
            </a:r>
            <a:r>
              <a:rPr lang="fr-BE" dirty="0" err="1"/>
              <a:t>brackets</a:t>
            </a:r>
            <a:r>
              <a:rPr lang="fr-BE" dirty="0"/>
              <a:t> are for 2018; 3 </a:t>
            </a:r>
            <a:r>
              <a:rPr lang="fr-BE" dirty="0" err="1"/>
              <a:t>academics</a:t>
            </a:r>
            <a:r>
              <a:rPr lang="fr-BE" dirty="0"/>
              <a:t> </a:t>
            </a:r>
            <a:r>
              <a:rPr lang="fr-BE" dirty="0" err="1"/>
              <a:t>affiliated</a:t>
            </a:r>
            <a:r>
              <a:rPr lang="fr-BE" baseline="0" dirty="0"/>
              <a:t> at 50% in 2018 </a:t>
            </a:r>
            <a:r>
              <a:rPr lang="fr-BE" baseline="0" dirty="0" err="1"/>
              <a:t>left</a:t>
            </a:r>
            <a:r>
              <a:rPr lang="fr-BE" baseline="0" dirty="0"/>
              <a:t> to </a:t>
            </a:r>
            <a:r>
              <a:rPr lang="fr-BE" baseline="0" dirty="0" err="1"/>
              <a:t>their</a:t>
            </a:r>
            <a:r>
              <a:rPr lang="fr-BE" baseline="0" dirty="0"/>
              <a:t> </a:t>
            </a:r>
            <a:r>
              <a:rPr lang="fr-BE" baseline="0" dirty="0" err="1"/>
              <a:t>other</a:t>
            </a:r>
            <a:r>
              <a:rPr lang="fr-BE" baseline="0" dirty="0"/>
              <a:t> </a:t>
            </a:r>
            <a:r>
              <a:rPr lang="fr-BE" baseline="0" dirty="0" err="1"/>
              <a:t>research</a:t>
            </a:r>
            <a:r>
              <a:rPr lang="fr-BE" baseline="0" dirty="0"/>
              <a:t> </a:t>
            </a:r>
            <a:r>
              <a:rPr lang="fr-BE" baseline="0" dirty="0" err="1"/>
              <a:t>institute</a:t>
            </a:r>
            <a:r>
              <a:rPr lang="fr-BE" baseline="0" dirty="0"/>
              <a:t> (JY </a:t>
            </a:r>
            <a:r>
              <a:rPr lang="fr-BE" baseline="0" dirty="0" err="1"/>
              <a:t>Matroule</a:t>
            </a:r>
            <a:r>
              <a:rPr lang="fr-BE" baseline="0" dirty="0"/>
              <a:t> </a:t>
            </a:r>
            <a:r>
              <a:rPr lang="fr-BE" baseline="0" dirty="0" err="1"/>
              <a:t>with</a:t>
            </a:r>
            <a:r>
              <a:rPr lang="fr-BE" baseline="0" dirty="0"/>
              <a:t> 3 </a:t>
            </a:r>
            <a:r>
              <a:rPr lang="fr-BE" baseline="0" dirty="0" err="1"/>
              <a:t>students</a:t>
            </a:r>
            <a:r>
              <a:rPr lang="fr-BE" baseline="0" dirty="0"/>
              <a:t>, G </a:t>
            </a:r>
            <a:r>
              <a:rPr lang="fr-BE" baseline="0" dirty="0" err="1"/>
              <a:t>Terwagne</a:t>
            </a:r>
            <a:r>
              <a:rPr lang="fr-BE" baseline="0" dirty="0"/>
              <a:t> </a:t>
            </a:r>
            <a:r>
              <a:rPr lang="fr-BE" baseline="0" dirty="0" err="1"/>
              <a:t>with</a:t>
            </a:r>
            <a:r>
              <a:rPr lang="fr-BE" baseline="0" dirty="0"/>
              <a:t> 1 </a:t>
            </a:r>
            <a:r>
              <a:rPr lang="fr-BE" baseline="0" dirty="0" err="1"/>
              <a:t>student</a:t>
            </a:r>
            <a:r>
              <a:rPr lang="fr-BE" baseline="0" dirty="0"/>
              <a:t>, D Van Dam)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F0FF2-BFA7-4E81-9BC5-F390D3DF2415}" type="slidenum">
              <a:rPr lang="fr-BE" smtClean="0"/>
              <a:t>7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206645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Not </a:t>
            </a:r>
            <a:r>
              <a:rPr lang="fr-BE" dirty="0" err="1"/>
              <a:t>very</a:t>
            </a:r>
            <a:r>
              <a:rPr lang="fr-BE" dirty="0"/>
              <a:t> </a:t>
            </a:r>
            <a:r>
              <a:rPr lang="fr-BE" dirty="0" err="1"/>
              <a:t>much</a:t>
            </a:r>
            <a:r>
              <a:rPr lang="fr-BE" dirty="0"/>
              <a:t> has </a:t>
            </a:r>
            <a:r>
              <a:rPr lang="fr-BE" dirty="0" err="1"/>
              <a:t>changed</a:t>
            </a:r>
            <a:r>
              <a:rPr lang="fr-BE" dirty="0"/>
              <a:t> in </a:t>
            </a:r>
            <a:r>
              <a:rPr lang="fr-BE" dirty="0" err="1"/>
              <a:t>terms</a:t>
            </a:r>
            <a:r>
              <a:rPr lang="fr-BE" dirty="0"/>
              <a:t> of figures:</a:t>
            </a:r>
            <a:r>
              <a:rPr lang="fr-BE" baseline="0" dirty="0"/>
              <a:t> </a:t>
            </a:r>
            <a:r>
              <a:rPr lang="fr-BE" dirty="0" err="1"/>
              <a:t>Numbers</a:t>
            </a:r>
            <a:r>
              <a:rPr lang="fr-BE" dirty="0"/>
              <a:t> in </a:t>
            </a:r>
            <a:r>
              <a:rPr lang="fr-BE" dirty="0" err="1"/>
              <a:t>brackets</a:t>
            </a:r>
            <a:r>
              <a:rPr lang="fr-BE" dirty="0"/>
              <a:t> are for 2018; 3 </a:t>
            </a:r>
            <a:r>
              <a:rPr lang="fr-BE" dirty="0" err="1"/>
              <a:t>academics</a:t>
            </a:r>
            <a:r>
              <a:rPr lang="fr-BE" dirty="0"/>
              <a:t> </a:t>
            </a:r>
            <a:r>
              <a:rPr lang="fr-BE" dirty="0" err="1"/>
              <a:t>affiliated</a:t>
            </a:r>
            <a:r>
              <a:rPr lang="fr-BE" baseline="0" dirty="0"/>
              <a:t> at 50% in 2018 </a:t>
            </a:r>
            <a:r>
              <a:rPr lang="fr-BE" baseline="0" dirty="0" err="1"/>
              <a:t>left</a:t>
            </a:r>
            <a:r>
              <a:rPr lang="fr-BE" baseline="0" dirty="0"/>
              <a:t> to </a:t>
            </a:r>
            <a:r>
              <a:rPr lang="fr-BE" baseline="0" dirty="0" err="1"/>
              <a:t>their</a:t>
            </a:r>
            <a:r>
              <a:rPr lang="fr-BE" baseline="0" dirty="0"/>
              <a:t> </a:t>
            </a:r>
            <a:r>
              <a:rPr lang="fr-BE" baseline="0" dirty="0" err="1"/>
              <a:t>other</a:t>
            </a:r>
            <a:r>
              <a:rPr lang="fr-BE" baseline="0" dirty="0"/>
              <a:t> </a:t>
            </a:r>
            <a:r>
              <a:rPr lang="fr-BE" baseline="0" dirty="0" err="1"/>
              <a:t>research</a:t>
            </a:r>
            <a:r>
              <a:rPr lang="fr-BE" baseline="0" dirty="0"/>
              <a:t> </a:t>
            </a:r>
            <a:r>
              <a:rPr lang="fr-BE" baseline="0" dirty="0" err="1"/>
              <a:t>institute</a:t>
            </a:r>
            <a:r>
              <a:rPr lang="fr-BE" baseline="0" dirty="0"/>
              <a:t> (JY </a:t>
            </a:r>
            <a:r>
              <a:rPr lang="fr-BE" baseline="0" dirty="0" err="1"/>
              <a:t>Matroule</a:t>
            </a:r>
            <a:r>
              <a:rPr lang="fr-BE" baseline="0" dirty="0"/>
              <a:t> </a:t>
            </a:r>
            <a:r>
              <a:rPr lang="fr-BE" baseline="0" dirty="0" err="1"/>
              <a:t>with</a:t>
            </a:r>
            <a:r>
              <a:rPr lang="fr-BE" baseline="0" dirty="0"/>
              <a:t> 3 </a:t>
            </a:r>
            <a:r>
              <a:rPr lang="fr-BE" baseline="0" dirty="0" err="1"/>
              <a:t>students</a:t>
            </a:r>
            <a:r>
              <a:rPr lang="fr-BE" baseline="0" dirty="0"/>
              <a:t>, G </a:t>
            </a:r>
            <a:r>
              <a:rPr lang="fr-BE" baseline="0" dirty="0" err="1"/>
              <a:t>Terwagne</a:t>
            </a:r>
            <a:r>
              <a:rPr lang="fr-BE" baseline="0" dirty="0"/>
              <a:t> </a:t>
            </a:r>
            <a:r>
              <a:rPr lang="fr-BE" baseline="0" dirty="0" err="1"/>
              <a:t>with</a:t>
            </a:r>
            <a:r>
              <a:rPr lang="fr-BE" baseline="0" dirty="0"/>
              <a:t> 1 </a:t>
            </a:r>
            <a:r>
              <a:rPr lang="fr-BE" baseline="0" dirty="0" err="1"/>
              <a:t>student</a:t>
            </a:r>
            <a:r>
              <a:rPr lang="fr-BE" baseline="0" dirty="0"/>
              <a:t>, D Van Dam)</a:t>
            </a:r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F0FF2-BFA7-4E81-9BC5-F390D3DF2415}" type="slidenum">
              <a:rPr lang="fr-BE" smtClean="0"/>
              <a:t>8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95332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F0FF2-BFA7-4E81-9BC5-F390D3DF2415}" type="slidenum">
              <a:rPr lang="fr-BE" smtClean="0"/>
              <a:t>10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53763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4F0FF2-BFA7-4E81-9BC5-F390D3DF2415}" type="slidenum">
              <a:rPr lang="fr-BE" smtClean="0"/>
              <a:t>11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16679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668637-8205-47DB-B7CC-AB8725BC37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C56E175-9EA1-46B8-B51B-B920896298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6CDD434-D00D-4A68-8F13-93AF6EFAF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C115-93DA-4CEA-8C6C-87CE2938BD9E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581CC54-7BF2-4BFB-BA0F-A149A219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A5FB7B-597B-41E5-9656-529D3C50B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4B4E-18BF-4E5B-B520-F6BC4A09FEB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002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B1CE26-1426-470B-8997-086B5D032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3BFF43D-5D41-448A-9A45-40D9D86394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6E5DBBB-A057-4890-91E7-47AD902306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C115-93DA-4CEA-8C6C-87CE2938BD9E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5C23487-AFC7-4E78-A1CD-31EAE3878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6A85567-2B10-4508-A6C6-D30EEADB44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4B4E-18BF-4E5B-B520-F6BC4A09FEB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3583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A211D98-D9B3-4916-83D9-2A365CAD77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224F86B-BF68-482C-9955-80FEA2A037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C7437B-EB3D-4160-835C-12E41D9D4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C115-93DA-4CEA-8C6C-87CE2938BD9E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85D760F-7C0F-4033-A04E-2A68AE51CC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4477B0F-3277-4B2E-84A4-50FFB2963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4B4E-18BF-4E5B-B520-F6BC4A09FEB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350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C669AC6-01C0-4226-85C7-3F20610F0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D083954-E883-4475-AF7A-14CD9FFE20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1334B22-F2B8-4D90-B93B-64C749888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C115-93DA-4CEA-8C6C-87CE2938BD9E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0ACDC13-AFAB-49B7-BB1A-CB38C4157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5EE0506-EF72-4A2D-A428-CD96EE988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4B4E-18BF-4E5B-B520-F6BC4A09FEB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1774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38F2F1-40C9-4EE2-BD06-78B0791493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49B1B6C-1445-47C0-992D-834EA0B676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074BCB0-2891-424F-AA5D-C944CD2AAC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C115-93DA-4CEA-8C6C-87CE2938BD9E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82F49D7-3077-4BC9-8FD5-D327CF809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DFE6FFE-1F08-4FF7-8854-DA17AA0211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4B4E-18BF-4E5B-B520-F6BC4A09FEB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177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76786E-581D-44E3-97B4-9B6554A5F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0A33AB-0FC7-45D7-900A-0ECCFCB4FD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8236CD92-BD28-402B-B78E-182EF6E2A6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7824933-D3D4-4957-A2D8-1461A5771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C115-93DA-4CEA-8C6C-87CE2938BD9E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C7C1A0B-FB33-4A0A-9718-36F022C757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B54357B-95CC-43AD-BD98-012454B25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4B4E-18BF-4E5B-B520-F6BC4A09FEB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60607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DAF283-D559-4C29-8EA6-D002D7BE4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90B2BAC-0659-4532-A5EB-8E99749F76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571F783-7EED-4A48-86DF-E30B91124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443CB3-7847-4AF6-A1F8-734CB031CE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060D072-3D5E-4201-9D7A-53666C733F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44804261-B77B-4A6D-86EE-65FED4CC5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C115-93DA-4CEA-8C6C-87CE2938BD9E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2DB3E2B-C14B-40DC-9DD8-D57E9E4C1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168B2EE8-ABBB-43A4-B467-092F0293E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4B4E-18BF-4E5B-B520-F6BC4A09FEB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4589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AE2AB45-280A-4A26-AA55-3E42755E1F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4B2FE50-B48A-4445-83F7-BE6345AD4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C115-93DA-4CEA-8C6C-87CE2938BD9E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06D1992-F3FE-4A82-B61C-EDD602852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7FC67B9-491D-4DD2-9442-EF6482347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4B4E-18BF-4E5B-B520-F6BC4A09FEB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606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51C58DC-70B7-4931-A765-C13EA8E9F7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C115-93DA-4CEA-8C6C-87CE2938BD9E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6A31CE72-B34F-4206-99FE-0A4B62D9D8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A260214-6ED6-4F4C-BF6B-A67B11060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4B4E-18BF-4E5B-B520-F6BC4A09FEB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1926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210913-1673-4951-B67D-C8991C021B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226065-2B74-46D2-BD20-3F2052A851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EE26A28C-D71B-4099-A106-E04FD6B746A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A7BA1AC-CD6D-4D5B-8FA0-EA7D4454C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C115-93DA-4CEA-8C6C-87CE2938BD9E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9EF9AE4-0853-4802-868C-14FA0E98F1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EC0066A-5037-41D8-8DD1-EB17F7102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4B4E-18BF-4E5B-B520-F6BC4A09FEB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8582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9A19E0-90DF-4638-8C91-04CB9ABC17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D70BF59-3E14-4B99-BDE0-B984B330E7F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AFF837C-5DCD-459E-BAC0-BF53B3D41E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046BAF4A-C92C-489B-B1AE-5661EAAC54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9C115-93DA-4CEA-8C6C-87CE2938BD9E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B4680C7-3F44-432B-BF5B-DAA38DA3C0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0D12849-D8A1-40DE-8A7E-327B28B792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ED4B4E-18BF-4E5B-B520-F6BC4A09FEB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50340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0E6B3B58-E113-4241-A4F3-44BFD06BB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GB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CF01E8F-DB45-4B25-9727-3A3FA7C94B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02445D3-E7FA-4AD6-B52C-5DD330FB30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99C115-93DA-4CEA-8C6C-87CE2938BD9E}" type="datetimeFigureOut">
              <a:rPr lang="en-GB" smtClean="0"/>
              <a:t>12/01/2023</a:t>
            </a:fld>
            <a:endParaRPr lang="en-GB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21A2CC-E852-4E7C-8197-5BD3B80EEAE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DC576BC-670D-4D08-B541-798446A3EB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ED4B4E-18BF-4E5B-B520-F6BC4A09FEBC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3860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chart" Target="../charts/chart2.xml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image" Target="../media/image13.png"/><Relationship Id="rId5" Type="http://schemas.openxmlformats.org/officeDocument/2006/relationships/image" Target="../media/image7.jpeg"/><Relationship Id="rId10" Type="http://schemas.openxmlformats.org/officeDocument/2006/relationships/image" Target="../media/image12.png"/><Relationship Id="rId4" Type="http://schemas.openxmlformats.org/officeDocument/2006/relationships/image" Target="../media/image4.png"/><Relationship Id="rId9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jpe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6.png"/><Relationship Id="rId18" Type="http://schemas.openxmlformats.org/officeDocument/2006/relationships/image" Target="../media/image31.png"/><Relationship Id="rId3" Type="http://schemas.openxmlformats.org/officeDocument/2006/relationships/image" Target="../media/image1.jpeg"/><Relationship Id="rId21" Type="http://schemas.openxmlformats.org/officeDocument/2006/relationships/image" Target="../media/image34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17" Type="http://schemas.openxmlformats.org/officeDocument/2006/relationships/image" Target="../media/image30.jp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9.png"/><Relationship Id="rId20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5" Type="http://schemas.openxmlformats.org/officeDocument/2006/relationships/image" Target="../media/image28.jpg"/><Relationship Id="rId10" Type="http://schemas.openxmlformats.org/officeDocument/2006/relationships/image" Target="../media/image23.jpg"/><Relationship Id="rId19" Type="http://schemas.openxmlformats.org/officeDocument/2006/relationships/image" Target="../media/image32.png"/><Relationship Id="rId4" Type="http://schemas.openxmlformats.org/officeDocument/2006/relationships/image" Target="../media/image2.png"/><Relationship Id="rId9" Type="http://schemas.openxmlformats.org/officeDocument/2006/relationships/image" Target="../media/image22.jpg"/><Relationship Id="rId14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interregdiadem.eu/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1767682"/>
            <a:ext cx="12169963" cy="2541559"/>
          </a:xfrm>
        </p:spPr>
        <p:txBody>
          <a:bodyPr>
            <a:normAutofit/>
          </a:bodyPr>
          <a:lstStyle/>
          <a:p>
            <a:r>
              <a:rPr lang="fr-BE" sz="3600" b="1" dirty="0">
                <a:solidFill>
                  <a:srgbClr val="69BE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ILEE</a:t>
            </a:r>
            <a:br>
              <a:rPr lang="fr-BE" sz="3600" b="1" dirty="0">
                <a:solidFill>
                  <a:srgbClr val="69BE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BE" sz="3600" b="1" dirty="0">
                <a:solidFill>
                  <a:srgbClr val="69BE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Institute of Life, </a:t>
            </a:r>
            <a:r>
              <a:rPr lang="fr-BE" sz="3600" b="1" dirty="0" err="1">
                <a:solidFill>
                  <a:srgbClr val="69BE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Earth</a:t>
            </a:r>
            <a:r>
              <a:rPr lang="fr-BE" sz="3600" b="1" dirty="0">
                <a:solidFill>
                  <a:srgbClr val="69BE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fr-BE" sz="3600" b="1" dirty="0" err="1">
                <a:solidFill>
                  <a:srgbClr val="69BE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Environment</a:t>
            </a:r>
            <a:br>
              <a:rPr lang="fr-BE" sz="3600" b="1" dirty="0">
                <a:solidFill>
                  <a:srgbClr val="69BE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br>
              <a:rPr lang="fr-BE" sz="3600" b="1" dirty="0">
                <a:solidFill>
                  <a:srgbClr val="69BE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fr-B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Rencontre avec l’</a:t>
            </a:r>
            <a:r>
              <a:rPr lang="fr-BE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ISSeP</a:t>
            </a:r>
            <a:r>
              <a:rPr lang="fr-BE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le 13 Janvier 2023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" y="6099844"/>
            <a:ext cx="12192000" cy="758156"/>
          </a:xfrm>
        </p:spPr>
        <p:txBody>
          <a:bodyPr>
            <a:normAutofit/>
          </a:bodyPr>
          <a:lstStyle/>
          <a:p>
            <a:pPr algn="r"/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Prof. Frédéric Silvestre</a:t>
            </a:r>
          </a:p>
          <a:p>
            <a:pPr algn="r"/>
            <a:r>
              <a:rPr lang="de-DE" sz="18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Membre</a:t>
            </a:r>
            <a:r>
              <a:rPr lang="de-DE" sz="1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du Steering Committee</a:t>
            </a:r>
            <a:endParaRPr lang="en-US" sz="18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885899"/>
            <a:ext cx="12192000" cy="914400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accent6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9" y="16262"/>
            <a:ext cx="2246376" cy="12344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0"/>
            <a:ext cx="1488316" cy="1649104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17719" y="4885899"/>
            <a:ext cx="12152244" cy="7581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endParaRPr lang="fr-BE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50775" y="4885899"/>
            <a:ext cx="12152244" cy="758156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36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U</a:t>
            </a:r>
            <a:r>
              <a:rPr lang="fr-FR" sz="36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 pôle d’excellence de recherches en Sciences de la Vie, de la Terre et de l’Environnement</a:t>
            </a:r>
            <a:endParaRPr lang="fr-BE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811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0706"/>
            <a:ext cx="12192000" cy="914400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accent6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Projects</a:t>
            </a:r>
            <a:endParaRPr lang="fr-BE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37457" y="1712486"/>
            <a:ext cx="10515600" cy="4804034"/>
          </a:xfrm>
        </p:spPr>
        <p:txBody>
          <a:bodyPr>
            <a:noAutofit/>
          </a:bodyPr>
          <a:lstStyle/>
          <a:p>
            <a:pPr marL="0">
              <a:lnSpc>
                <a:spcPct val="140000"/>
              </a:lnSpc>
              <a:spcBef>
                <a:spcPts val="300"/>
              </a:spcBef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54 projects already running</a:t>
            </a:r>
          </a:p>
          <a:p>
            <a:pPr marL="185738" indent="-185738">
              <a:lnSpc>
                <a:spcPct val="140000"/>
              </a:lnSpc>
              <a:spcBef>
                <a:spcPts val="300"/>
              </a:spcBef>
            </a:pPr>
            <a:r>
              <a:rPr lang="fr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14 / 15 </a:t>
            </a:r>
            <a:r>
              <a:rPr lang="fr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launched</a:t>
            </a:r>
            <a:r>
              <a:rPr lang="fr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in 2020 / 2021</a:t>
            </a:r>
          </a:p>
          <a:p>
            <a:pPr marL="0">
              <a:lnSpc>
                <a:spcPct val="140000"/>
              </a:lnSpc>
              <a:spcBef>
                <a:spcPts val="300"/>
              </a:spcBef>
            </a:pPr>
            <a:r>
              <a:rPr lang="fr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Funding</a:t>
            </a:r>
            <a:r>
              <a:rPr lang="fr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sources:</a:t>
            </a:r>
          </a:p>
          <a:p>
            <a:pPr marL="457200" lvl="2">
              <a:lnSpc>
                <a:spcPct val="140000"/>
              </a:lnSpc>
              <a:spcBef>
                <a:spcPts val="300"/>
              </a:spcBef>
            </a:pPr>
            <a:r>
              <a:rPr lang="fr-BE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International = ESA, EU, Erasmus+</a:t>
            </a:r>
          </a:p>
          <a:p>
            <a:pPr marL="457200" lvl="2">
              <a:lnSpc>
                <a:spcPct val="140000"/>
              </a:lnSpc>
              <a:spcBef>
                <a:spcPts val="300"/>
              </a:spcBef>
            </a:pPr>
            <a:r>
              <a:rPr lang="fr-BE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Federal</a:t>
            </a:r>
            <a:r>
              <a:rPr lang="fr-BE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ARES, </a:t>
            </a:r>
            <a:r>
              <a:rPr lang="fr-BE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Belspo</a:t>
            </a:r>
            <a:r>
              <a:rPr lang="fr-BE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,...</a:t>
            </a:r>
          </a:p>
          <a:p>
            <a:pPr marL="457200" lvl="2">
              <a:lnSpc>
                <a:spcPct val="140000"/>
              </a:lnSpc>
              <a:spcBef>
                <a:spcPts val="300"/>
              </a:spcBef>
            </a:pPr>
            <a:r>
              <a:rPr lang="fr-BE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Regional</a:t>
            </a:r>
            <a:r>
              <a:rPr lang="fr-BE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= SPW, FWB, </a:t>
            </a:r>
            <a:r>
              <a:rPr lang="fr-BE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ISSeP</a:t>
            </a:r>
            <a:r>
              <a:rPr lang="fr-BE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,...</a:t>
            </a:r>
          </a:p>
          <a:p>
            <a:pPr marL="457200" lvl="2">
              <a:lnSpc>
                <a:spcPct val="140000"/>
              </a:lnSpc>
              <a:spcBef>
                <a:spcPts val="300"/>
              </a:spcBef>
            </a:pPr>
            <a:r>
              <a:rPr lang="fr-BE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Local = </a:t>
            </a:r>
            <a:r>
              <a:rPr lang="fr-BE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Unamur</a:t>
            </a:r>
            <a:r>
              <a:rPr lang="fr-BE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ILEE</a:t>
            </a:r>
          </a:p>
          <a:p>
            <a:pPr marL="457200" lvl="2">
              <a:lnSpc>
                <a:spcPct val="140000"/>
              </a:lnSpc>
              <a:spcBef>
                <a:spcPts val="300"/>
              </a:spcBef>
            </a:pPr>
            <a:r>
              <a:rPr lang="fr-BE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Private</a:t>
            </a:r>
            <a:r>
              <a:rPr lang="fr-BE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companies</a:t>
            </a:r>
            <a:r>
              <a:rPr lang="fr-BE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Mithra, </a:t>
            </a:r>
            <a:r>
              <a:rPr lang="fr-BE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Delacon</a:t>
            </a:r>
            <a:r>
              <a:rPr lang="fr-BE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fr-BE" sz="1600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Nuscience</a:t>
            </a:r>
            <a:r>
              <a:rPr lang="fr-BE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,…</a:t>
            </a:r>
          </a:p>
          <a:p>
            <a:pPr marL="0" indent="0">
              <a:lnSpc>
                <a:spcPct val="140000"/>
              </a:lnSpc>
              <a:spcBef>
                <a:spcPts val="300"/>
              </a:spcBef>
              <a:buNone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40000"/>
              </a:lnSpc>
              <a:spcBef>
                <a:spcPts val="300"/>
              </a:spcBef>
              <a:buNone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40000"/>
              </a:lnSpc>
              <a:spcBef>
                <a:spcPts val="300"/>
              </a:spcBef>
              <a:buNone/>
            </a:pP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 indent="0">
              <a:lnSpc>
                <a:spcPct val="140000"/>
              </a:lnSpc>
              <a:spcBef>
                <a:spcPts val="300"/>
              </a:spcBef>
              <a:buNone/>
            </a:pP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Attach your projects to ILEE in </a:t>
            </a:r>
            <a:r>
              <a:rPr lang="en-US" sz="1600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PURE</a:t>
            </a:r>
            <a:r>
              <a:rPr lang="en-US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or send the information to </a:t>
            </a:r>
            <a:r>
              <a:rPr lang="en-US" sz="16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Carolin</a:t>
            </a:r>
            <a:endParaRPr lang="en-US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>
              <a:lnSpc>
                <a:spcPct val="140000"/>
              </a:lnSpc>
              <a:spcBef>
                <a:spcPts val="300"/>
              </a:spcBef>
            </a:pPr>
            <a:endParaRPr lang="fr-B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0">
              <a:lnSpc>
                <a:spcPct val="140000"/>
              </a:lnSpc>
              <a:spcBef>
                <a:spcPts val="300"/>
              </a:spcBef>
            </a:pPr>
            <a:endParaRPr lang="fr-B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10510" y="-28915"/>
            <a:ext cx="1644119" cy="602211"/>
            <a:chOff x="10510" y="-28915"/>
            <a:chExt cx="1644119" cy="602211"/>
          </a:xfrm>
        </p:grpSpPr>
        <p:pic>
          <p:nvPicPr>
            <p:cNvPr id="5" name="Imag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0" y="-1640"/>
              <a:ext cx="1041526" cy="572345"/>
            </a:xfrm>
            <a:prstGeom prst="rect">
              <a:avLst/>
            </a:prstGeom>
          </p:spPr>
        </p:pic>
        <p:pic>
          <p:nvPicPr>
            <p:cNvPr id="6" name="Imag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136" y="-28915"/>
              <a:ext cx="543493" cy="602211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10510" y="179576"/>
            <a:ext cx="12181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BE" dirty="0">
                <a:solidFill>
                  <a:srgbClr val="69BE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Report 2020/21 </a:t>
            </a:r>
            <a:endParaRPr lang="fr-BE" dirty="0">
              <a:solidFill>
                <a:srgbClr val="69BE28"/>
              </a:solidFill>
            </a:endParaRPr>
          </a:p>
        </p:txBody>
      </p:sp>
      <p:graphicFrame>
        <p:nvGraphicFramePr>
          <p:cNvPr id="14" name="Graphique 13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/>
        </p:nvGraphicFramePr>
        <p:xfrm>
          <a:off x="6201633" y="1690688"/>
          <a:ext cx="5670550" cy="42640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5" name="Image 14"/>
          <p:cNvPicPr>
            <a:picLocks noChangeAspect="1"/>
          </p:cNvPicPr>
          <p:nvPr/>
        </p:nvPicPr>
        <p:blipFill rotWithShape="1">
          <a:blip r:embed="rId6"/>
          <a:srcRect l="30374" t="12703" r="34199" b="19653"/>
          <a:stretch/>
        </p:blipFill>
        <p:spPr>
          <a:xfrm>
            <a:off x="952597" y="5954713"/>
            <a:ext cx="317077" cy="652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8920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0706"/>
            <a:ext cx="12192000" cy="914400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accent6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37457" y="365125"/>
            <a:ext cx="11016343" cy="1325563"/>
          </a:xfrm>
        </p:spPr>
        <p:txBody>
          <a:bodyPr>
            <a:normAutofit/>
          </a:bodyPr>
          <a:lstStyle/>
          <a:p>
            <a:r>
              <a:rPr lang="fr-BE" sz="36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Projects</a:t>
            </a:r>
            <a:r>
              <a:rPr lang="fr-BE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36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funded</a:t>
            </a:r>
            <a:r>
              <a:rPr lang="fr-BE" sz="36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by ILEE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506904"/>
            <a:ext cx="9849040" cy="5128797"/>
          </a:xfrm>
        </p:spPr>
        <p:txBody>
          <a:bodyPr>
            <a:normAutofit/>
          </a:bodyPr>
          <a:lstStyle/>
          <a:p>
            <a:pPr>
              <a:lnSpc>
                <a:spcPct val="140000"/>
              </a:lnSpc>
            </a:pPr>
            <a:r>
              <a:rPr lang="en-GB" sz="29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ILEE Project grant – 3 projects funded</a:t>
            </a:r>
          </a:p>
          <a:p>
            <a:pPr lvl="1">
              <a:lnSpc>
                <a:spcPct val="120000"/>
              </a:lnSpc>
              <a:spcBef>
                <a:spcPts val="1200"/>
              </a:spcBef>
            </a:pP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F. De Laender &amp; T. </a:t>
            </a:r>
            <a:r>
              <a:rPr lang="en-US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Carletti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</a:t>
            </a:r>
            <a:r>
              <a:rPr lang="en-US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Naxys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): Pairwise interactions &amp; community stability (Mark Holmes)</a:t>
            </a:r>
          </a:p>
          <a:p>
            <a:pPr lvl="1">
              <a:lnSpc>
                <a:spcPct val="120000"/>
              </a:lnSpc>
            </a:pP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J. </a:t>
            </a:r>
            <a:r>
              <a:rPr lang="en-US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Yans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&amp; G. Lima Mendez (</a:t>
            </a:r>
            <a:r>
              <a:rPr lang="en-US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Narilis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): Genesis of </a:t>
            </a:r>
            <a:r>
              <a:rPr lang="en-US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coloured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and </a:t>
            </a:r>
            <a:r>
              <a:rPr lang="en-US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helictite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speleothems (Martin </a:t>
            </a:r>
            <a:r>
              <a:rPr lang="en-US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Vlieghe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</a:p>
          <a:p>
            <a:pPr lvl="1">
              <a:lnSpc>
                <a:spcPct val="120000"/>
              </a:lnSpc>
            </a:pP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S. Henry &amp; P. </a:t>
            </a:r>
            <a:r>
              <a:rPr lang="en-US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Kestemont</a:t>
            </a:r>
            <a:r>
              <a:rPr lang="en-US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 R</a:t>
            </a:r>
            <a:r>
              <a:rPr lang="fr-BE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ésilience</a:t>
            </a:r>
            <a:r>
              <a:rPr lang="fr-BE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socio-écologique des populations vivant autour des mangroves (Constant </a:t>
            </a:r>
            <a:r>
              <a:rPr lang="fr-BE" i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Gnansounou</a:t>
            </a:r>
            <a:r>
              <a:rPr lang="fr-BE" i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)</a:t>
            </a:r>
            <a:endParaRPr lang="en-GB" i="1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pSp>
        <p:nvGrpSpPr>
          <p:cNvPr id="10" name="Groupe 9"/>
          <p:cNvGrpSpPr/>
          <p:nvPr/>
        </p:nvGrpSpPr>
        <p:grpSpPr>
          <a:xfrm>
            <a:off x="10510" y="-28915"/>
            <a:ext cx="1644119" cy="602211"/>
            <a:chOff x="10510" y="-28915"/>
            <a:chExt cx="1644119" cy="602211"/>
          </a:xfrm>
        </p:grpSpPr>
        <p:pic>
          <p:nvPicPr>
            <p:cNvPr id="11" name="Image 1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0" y="-1640"/>
              <a:ext cx="1041526" cy="572345"/>
            </a:xfrm>
            <a:prstGeom prst="rect">
              <a:avLst/>
            </a:prstGeom>
          </p:spPr>
        </p:pic>
        <p:pic>
          <p:nvPicPr>
            <p:cNvPr id="12" name="Imag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1136" y="-28915"/>
              <a:ext cx="543493" cy="602211"/>
            </a:xfrm>
            <a:prstGeom prst="rect">
              <a:avLst/>
            </a:prstGeom>
          </p:spPr>
        </p:pic>
      </p:grpSp>
      <p:sp>
        <p:nvSpPr>
          <p:cNvPr id="14" name="Rectangle 13"/>
          <p:cNvSpPr/>
          <p:nvPr/>
        </p:nvSpPr>
        <p:spPr>
          <a:xfrm>
            <a:off x="10510" y="179576"/>
            <a:ext cx="121814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fr-BE" dirty="0">
                <a:solidFill>
                  <a:srgbClr val="69BE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Report 2020/21 </a:t>
            </a:r>
            <a:endParaRPr lang="fr-BE" dirty="0">
              <a:solidFill>
                <a:srgbClr val="69BE28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138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0706"/>
            <a:ext cx="12192000" cy="684000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accent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6608956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Meilleure compréhension des </a:t>
            </a: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</a:rPr>
              <a:t>processus fondamentaux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 régulant la vie sur terre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Caractérisation des </a:t>
            </a: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</a:rPr>
              <a:t>pressions anthropiques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sur l'environnement et l’homme, y compris les aspects historiques</a:t>
            </a:r>
          </a:p>
          <a:p>
            <a:pPr>
              <a:lnSpc>
                <a:spcPct val="100000"/>
              </a:lnSpc>
              <a:spcAft>
                <a:spcPts val="1200"/>
              </a:spcAft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Recherche </a:t>
            </a: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</a:rPr>
              <a:t>d'alternatives durables 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pour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gérer les ressources naturelles,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réduire la pollution, </a:t>
            </a:r>
          </a:p>
          <a:p>
            <a:pPr lvl="1">
              <a:lnSpc>
                <a:spcPct val="100000"/>
              </a:lnSpc>
              <a:spcBef>
                <a:spcPts val="0"/>
              </a:spcBef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conserver et restaurer la biodiversité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47156" y="6239521"/>
            <a:ext cx="10369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200" dirty="0">
                <a:solidFill>
                  <a:schemeClr val="bg1"/>
                </a:solidFill>
              </a:rPr>
              <a:t>©  F. Silvestre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B83D8C6-396D-4D5F-84A4-DDBC57234ACF}"/>
              </a:ext>
            </a:extLst>
          </p:cNvPr>
          <p:cNvGrpSpPr/>
          <p:nvPr/>
        </p:nvGrpSpPr>
        <p:grpSpPr>
          <a:xfrm>
            <a:off x="17718" y="0"/>
            <a:ext cx="12152246" cy="441101"/>
            <a:chOff x="17718" y="0"/>
            <a:chExt cx="12152246" cy="441101"/>
          </a:xfrm>
        </p:grpSpPr>
        <p:pic>
          <p:nvPicPr>
            <p:cNvPr id="17" name="Image 4">
              <a:extLst>
                <a:ext uri="{FF2B5EF4-FFF2-40B4-BE49-F238E27FC236}">
                  <a16:creationId xmlns:a16="http://schemas.microsoft.com/office/drawing/2014/main" id="{16E39298-81CE-4DF1-8FE8-924DA5A5A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18" y="16263"/>
              <a:ext cx="756639" cy="415792"/>
            </a:xfrm>
            <a:prstGeom prst="rect">
              <a:avLst/>
            </a:prstGeom>
          </p:spPr>
        </p:pic>
        <p:pic>
          <p:nvPicPr>
            <p:cNvPr id="18" name="Image 5">
              <a:extLst>
                <a:ext uri="{FF2B5EF4-FFF2-40B4-BE49-F238E27FC236}">
                  <a16:creationId xmlns:a16="http://schemas.microsoft.com/office/drawing/2014/main" id="{2634FB1D-6D7E-4223-8F69-830AFEA06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71870" y="0"/>
              <a:ext cx="398094" cy="441101"/>
            </a:xfrm>
            <a:prstGeom prst="rect">
              <a:avLst/>
            </a:prstGeom>
          </p:spPr>
        </p:pic>
      </p:grpSp>
      <p:sp>
        <p:nvSpPr>
          <p:cNvPr id="15" name="Titre 1">
            <a:extLst>
              <a:ext uri="{FF2B5EF4-FFF2-40B4-BE49-F238E27FC236}">
                <a16:creationId xmlns:a16="http://schemas.microsoft.com/office/drawing/2014/main" id="{0999190D-8952-447F-81B9-986CC2B2DFE6}"/>
              </a:ext>
            </a:extLst>
          </p:cNvPr>
          <p:cNvSpPr txBox="1">
            <a:spLocks/>
          </p:cNvSpPr>
          <p:nvPr/>
        </p:nvSpPr>
        <p:spPr>
          <a:xfrm>
            <a:off x="326570" y="570706"/>
            <a:ext cx="11027229" cy="737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Objectives généraux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4849" y="1993575"/>
            <a:ext cx="3912140" cy="2591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33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0706"/>
            <a:ext cx="12192000" cy="684000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accent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825625"/>
            <a:ext cx="712470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Évolution, adaptation et biodiversité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Pollution et toxicologie environnementale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Caractérisation et gestion des ressources naturelles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Services écosystémiques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Production végétale et animale durable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Impacts environnementaux sur les populations humaines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Histoire l'environnement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Gestion de l'environnement et des ressources naturelles dans le Sud </a:t>
            </a:r>
            <a:b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b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endParaRPr lang="fr-B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47156" y="6239521"/>
            <a:ext cx="10369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200" dirty="0">
                <a:solidFill>
                  <a:schemeClr val="bg1"/>
                </a:solidFill>
              </a:rPr>
              <a:t>©  F. Silvestre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B83D8C6-396D-4D5F-84A4-DDBC57234ACF}"/>
              </a:ext>
            </a:extLst>
          </p:cNvPr>
          <p:cNvGrpSpPr/>
          <p:nvPr/>
        </p:nvGrpSpPr>
        <p:grpSpPr>
          <a:xfrm>
            <a:off x="17718" y="0"/>
            <a:ext cx="12152246" cy="441101"/>
            <a:chOff x="17718" y="0"/>
            <a:chExt cx="12152246" cy="441101"/>
          </a:xfrm>
        </p:grpSpPr>
        <p:pic>
          <p:nvPicPr>
            <p:cNvPr id="17" name="Image 4">
              <a:extLst>
                <a:ext uri="{FF2B5EF4-FFF2-40B4-BE49-F238E27FC236}">
                  <a16:creationId xmlns:a16="http://schemas.microsoft.com/office/drawing/2014/main" id="{16E39298-81CE-4DF1-8FE8-924DA5A5A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18" y="16263"/>
              <a:ext cx="756639" cy="415792"/>
            </a:xfrm>
            <a:prstGeom prst="rect">
              <a:avLst/>
            </a:prstGeom>
          </p:spPr>
        </p:pic>
        <p:pic>
          <p:nvPicPr>
            <p:cNvPr id="18" name="Image 5">
              <a:extLst>
                <a:ext uri="{FF2B5EF4-FFF2-40B4-BE49-F238E27FC236}">
                  <a16:creationId xmlns:a16="http://schemas.microsoft.com/office/drawing/2014/main" id="{2634FB1D-6D7E-4223-8F69-830AFEA06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71870" y="0"/>
              <a:ext cx="398094" cy="441101"/>
            </a:xfrm>
            <a:prstGeom prst="rect">
              <a:avLst/>
            </a:prstGeom>
          </p:spPr>
        </p:pic>
      </p:grpSp>
      <p:sp>
        <p:nvSpPr>
          <p:cNvPr id="15" name="Titre 1">
            <a:extLst>
              <a:ext uri="{FF2B5EF4-FFF2-40B4-BE49-F238E27FC236}">
                <a16:creationId xmlns:a16="http://schemas.microsoft.com/office/drawing/2014/main" id="{0999190D-8952-447F-81B9-986CC2B2DFE6}"/>
              </a:ext>
            </a:extLst>
          </p:cNvPr>
          <p:cNvSpPr txBox="1">
            <a:spLocks/>
          </p:cNvSpPr>
          <p:nvPr/>
        </p:nvSpPr>
        <p:spPr>
          <a:xfrm>
            <a:off x="326570" y="570706"/>
            <a:ext cx="11027229" cy="737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Sujets de recherche</a:t>
            </a:r>
          </a:p>
        </p:txBody>
      </p:sp>
      <p:pic>
        <p:nvPicPr>
          <p:cNvPr id="10" name="Imag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9939" y="1788307"/>
            <a:ext cx="3741524" cy="2534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2125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0706"/>
            <a:ext cx="12192000" cy="684000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accent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1" y="1825625"/>
            <a:ext cx="4350026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Un atout majeur de l'ILEE : une grande </a:t>
            </a:r>
            <a:r>
              <a:rPr lang="fr-FR" sz="2000" b="1" dirty="0">
                <a:latin typeface="Verdana" panose="020B0604030504040204" pitchFamily="34" charset="0"/>
                <a:ea typeface="Verdana" panose="020B0604030504040204" pitchFamily="34" charset="0"/>
              </a:rPr>
              <a:t>variété de disciplines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</a:rPr>
              <a:t> en sciences fondamentales, appliquées et sociales.</a:t>
            </a:r>
          </a:p>
          <a:p>
            <a:pPr>
              <a:lnSpc>
                <a:spcPct val="100000"/>
              </a:lnSpc>
            </a:pP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</a:rPr>
              <a:t>94 </a:t>
            </a:r>
            <a:r>
              <a:rPr lang="fr-BE" sz="2000" dirty="0">
                <a:latin typeface="Verdana" panose="020B0604030504040204" pitchFamily="34" charset="0"/>
                <a:ea typeface="Verdana" panose="020B0604030504040204" pitchFamily="34" charset="0"/>
              </a:rPr>
              <a:t>scientifiques</a:t>
            </a: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2000" dirty="0" err="1">
                <a:latin typeface="Verdana" panose="020B0604030504040204" pitchFamily="34" charset="0"/>
                <a:ea typeface="Verdana" panose="020B0604030504040204" pitchFamily="34" charset="0"/>
              </a:rPr>
              <a:t>dont</a:t>
            </a: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</a:rPr>
              <a:t> 14 </a:t>
            </a:r>
            <a:r>
              <a:rPr lang="fr-BE" sz="2000" dirty="0">
                <a:latin typeface="Verdana" panose="020B0604030504040204" pitchFamily="34" charset="0"/>
                <a:ea typeface="Verdana" panose="020B0604030504040204" pitchFamily="34" charset="0"/>
              </a:rPr>
              <a:t>académiques</a:t>
            </a:r>
          </a:p>
          <a:p>
            <a:pPr>
              <a:lnSpc>
                <a:spcPct val="100000"/>
              </a:lnSpc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12 personnes techniques et administratives</a:t>
            </a:r>
          </a:p>
          <a:p>
            <a:pPr>
              <a:lnSpc>
                <a:spcPct val="100000"/>
              </a:lnSpc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2/3 affiliés à 100 %</a:t>
            </a:r>
          </a:p>
          <a:p>
            <a:pPr>
              <a:lnSpc>
                <a:spcPct val="100000"/>
              </a:lnSpc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1/3 également à 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ESPHIN, 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Narilis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naXys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NISM, Paths, Transition</a:t>
            </a:r>
            <a:b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8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br>
              <a:rPr lang="en-US" sz="2000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000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00000"/>
              </a:lnSpc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lang="fr-B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47156" y="6239521"/>
            <a:ext cx="10369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200" dirty="0">
                <a:solidFill>
                  <a:schemeClr val="bg1"/>
                </a:solidFill>
              </a:rPr>
              <a:t>©  F. Silvestre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B83D8C6-396D-4D5F-84A4-DDBC57234ACF}"/>
              </a:ext>
            </a:extLst>
          </p:cNvPr>
          <p:cNvGrpSpPr/>
          <p:nvPr/>
        </p:nvGrpSpPr>
        <p:grpSpPr>
          <a:xfrm>
            <a:off x="17718" y="0"/>
            <a:ext cx="12152246" cy="441101"/>
            <a:chOff x="17718" y="0"/>
            <a:chExt cx="12152246" cy="441101"/>
          </a:xfrm>
        </p:grpSpPr>
        <p:pic>
          <p:nvPicPr>
            <p:cNvPr id="17" name="Image 4">
              <a:extLst>
                <a:ext uri="{FF2B5EF4-FFF2-40B4-BE49-F238E27FC236}">
                  <a16:creationId xmlns:a16="http://schemas.microsoft.com/office/drawing/2014/main" id="{16E39298-81CE-4DF1-8FE8-924DA5A5A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18" y="16263"/>
              <a:ext cx="756639" cy="415792"/>
            </a:xfrm>
            <a:prstGeom prst="rect">
              <a:avLst/>
            </a:prstGeom>
          </p:spPr>
        </p:pic>
        <p:pic>
          <p:nvPicPr>
            <p:cNvPr id="18" name="Image 5">
              <a:extLst>
                <a:ext uri="{FF2B5EF4-FFF2-40B4-BE49-F238E27FC236}">
                  <a16:creationId xmlns:a16="http://schemas.microsoft.com/office/drawing/2014/main" id="{2634FB1D-6D7E-4223-8F69-830AFEA06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71870" y="0"/>
              <a:ext cx="398094" cy="441101"/>
            </a:xfrm>
            <a:prstGeom prst="rect">
              <a:avLst/>
            </a:prstGeom>
          </p:spPr>
        </p:pic>
      </p:grpSp>
      <p:sp>
        <p:nvSpPr>
          <p:cNvPr id="15" name="Titre 1">
            <a:extLst>
              <a:ext uri="{FF2B5EF4-FFF2-40B4-BE49-F238E27FC236}">
                <a16:creationId xmlns:a16="http://schemas.microsoft.com/office/drawing/2014/main" id="{0999190D-8952-447F-81B9-986CC2B2DFE6}"/>
              </a:ext>
            </a:extLst>
          </p:cNvPr>
          <p:cNvSpPr txBox="1">
            <a:spLocks/>
          </p:cNvSpPr>
          <p:nvPr/>
        </p:nvSpPr>
        <p:spPr>
          <a:xfrm>
            <a:off x="326570" y="570706"/>
            <a:ext cx="11027229" cy="737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Membres d’ILEE</a:t>
            </a:r>
          </a:p>
        </p:txBody>
      </p:sp>
      <p:graphicFrame>
        <p:nvGraphicFramePr>
          <p:cNvPr id="7" name="Graphique 1">
            <a:extLst>
              <a:ext uri="{FF2B5EF4-FFF2-40B4-BE49-F238E27FC236}">
                <a16:creationId xmlns:a16="http://schemas.microsoft.com/office/drawing/2014/main" id="{00000000-0008-0000-07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62891018"/>
              </p:ext>
            </p:extLst>
          </p:nvPr>
        </p:nvGraphicFramePr>
        <p:xfrm>
          <a:off x="4281163" y="1393357"/>
          <a:ext cx="8647044" cy="53011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354452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0706"/>
            <a:ext cx="12192000" cy="684000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accent6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47156" y="6239521"/>
            <a:ext cx="10369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200" dirty="0">
                <a:solidFill>
                  <a:schemeClr val="bg1"/>
                </a:solidFill>
              </a:rPr>
              <a:t>©  F. Silvestre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B83D8C6-396D-4D5F-84A4-DDBC57234ACF}"/>
              </a:ext>
            </a:extLst>
          </p:cNvPr>
          <p:cNvGrpSpPr/>
          <p:nvPr/>
        </p:nvGrpSpPr>
        <p:grpSpPr>
          <a:xfrm>
            <a:off x="17718" y="0"/>
            <a:ext cx="12152246" cy="441101"/>
            <a:chOff x="17718" y="0"/>
            <a:chExt cx="12152246" cy="441101"/>
          </a:xfrm>
        </p:grpSpPr>
        <p:pic>
          <p:nvPicPr>
            <p:cNvPr id="17" name="Image 4">
              <a:extLst>
                <a:ext uri="{FF2B5EF4-FFF2-40B4-BE49-F238E27FC236}">
                  <a16:creationId xmlns:a16="http://schemas.microsoft.com/office/drawing/2014/main" id="{16E39298-81CE-4DF1-8FE8-924DA5A5A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18" y="16263"/>
              <a:ext cx="756639" cy="415792"/>
            </a:xfrm>
            <a:prstGeom prst="rect">
              <a:avLst/>
            </a:prstGeom>
          </p:spPr>
        </p:pic>
        <p:pic>
          <p:nvPicPr>
            <p:cNvPr id="18" name="Image 5">
              <a:extLst>
                <a:ext uri="{FF2B5EF4-FFF2-40B4-BE49-F238E27FC236}">
                  <a16:creationId xmlns:a16="http://schemas.microsoft.com/office/drawing/2014/main" id="{2634FB1D-6D7E-4223-8F69-830AFEA06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71870" y="0"/>
              <a:ext cx="398094" cy="441101"/>
            </a:xfrm>
            <a:prstGeom prst="rect">
              <a:avLst/>
            </a:prstGeom>
          </p:spPr>
        </p:pic>
      </p:grpSp>
      <p:sp>
        <p:nvSpPr>
          <p:cNvPr id="15" name="Titre 1">
            <a:extLst>
              <a:ext uri="{FF2B5EF4-FFF2-40B4-BE49-F238E27FC236}">
                <a16:creationId xmlns:a16="http://schemas.microsoft.com/office/drawing/2014/main" id="{0999190D-8952-447F-81B9-986CC2B2DFE6}"/>
              </a:ext>
            </a:extLst>
          </p:cNvPr>
          <p:cNvSpPr txBox="1">
            <a:spLocks/>
          </p:cNvSpPr>
          <p:nvPr/>
        </p:nvSpPr>
        <p:spPr>
          <a:xfrm>
            <a:off x="326570" y="570706"/>
            <a:ext cx="11027229" cy="737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Gouvernance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idx="1"/>
          </p:nvPr>
        </p:nvSpPr>
        <p:spPr>
          <a:xfrm>
            <a:off x="760481" y="1630000"/>
            <a:ext cx="4410075" cy="4351338"/>
          </a:xfrm>
        </p:spPr>
        <p:txBody>
          <a:bodyPr/>
          <a:lstStyle/>
          <a:p>
            <a:pPr marL="0" lvl="1" indent="0" algn="ctr">
              <a:spcBef>
                <a:spcPts val="1000"/>
              </a:spcBef>
              <a:buNone/>
            </a:pPr>
            <a:r>
              <a:rPr lang="fr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Trois parties : </a:t>
            </a:r>
          </a:p>
          <a:p>
            <a:pPr marL="0" lvl="1" indent="0" algn="ctr">
              <a:spcBef>
                <a:spcPts val="1000"/>
              </a:spcBef>
              <a:buNone/>
            </a:pPr>
            <a:r>
              <a:rPr lang="fr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Assemblée générale des membres, </a:t>
            </a:r>
            <a:br>
              <a:rPr lang="fr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Comité de </a:t>
            </a:r>
            <a:r>
              <a:rPr lang="de-D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gestion</a:t>
            </a:r>
            <a:r>
              <a:rPr lang="de-D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</a:t>
            </a:r>
          </a:p>
          <a:p>
            <a:pPr marL="0" lvl="1" indent="0" algn="ctr">
              <a:spcBef>
                <a:spcPts val="1000"/>
              </a:spcBef>
              <a:buNone/>
            </a:pPr>
            <a:r>
              <a:rPr lang="de-D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Président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28600" lvl="1">
              <a:spcBef>
                <a:spcPts val="1000"/>
              </a:spcBef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fr-BE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76" t="10114" r="13831" b="18774"/>
          <a:stretch/>
        </p:blipFill>
        <p:spPr>
          <a:xfrm>
            <a:off x="2162785" y="4141183"/>
            <a:ext cx="1361638" cy="1800000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8" t="10159" r="47572" b="25443"/>
          <a:stretch/>
        </p:blipFill>
        <p:spPr>
          <a:xfrm>
            <a:off x="326571" y="4141183"/>
            <a:ext cx="1420787" cy="1800000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1018" y="4141183"/>
            <a:ext cx="1539504" cy="1800000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31" t="2299" r="24829" b="46973"/>
          <a:stretch/>
        </p:blipFill>
        <p:spPr>
          <a:xfrm>
            <a:off x="5365561" y="1630000"/>
            <a:ext cx="1506346" cy="1800000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5951" y="4141184"/>
            <a:ext cx="1800000" cy="1800000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625C756C-98A3-4BD1-9619-8B96562F790C}"/>
              </a:ext>
            </a:extLst>
          </p:cNvPr>
          <p:cNvSpPr txBox="1"/>
          <p:nvPr/>
        </p:nvSpPr>
        <p:spPr>
          <a:xfrm>
            <a:off x="5365562" y="3430001"/>
            <a:ext cx="150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</a:rPr>
              <a:t>Patrick </a:t>
            </a:r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</a:rPr>
              <a:t>Kestemont</a:t>
            </a: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</a:rPr>
              <a:t>president</a:t>
            </a:r>
            <a:endParaRPr lang="en-GB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E04BFCC9-0D3E-4B56-B5FD-3995292F07B0}"/>
              </a:ext>
            </a:extLst>
          </p:cNvPr>
          <p:cNvSpPr txBox="1"/>
          <p:nvPr/>
        </p:nvSpPr>
        <p:spPr>
          <a:xfrm>
            <a:off x="181520" y="5941117"/>
            <a:ext cx="1693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</a:rPr>
              <a:t>Johan Yans</a:t>
            </a:r>
            <a:br>
              <a:rPr lang="de-DE" sz="1000" dirty="0">
                <a:latin typeface="Verdana" panose="020B0604030504040204" pitchFamily="34" charset="0"/>
                <a:ea typeface="Verdana" panose="020B0604030504040204" pitchFamily="34" charset="0"/>
              </a:rPr>
            </a:br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</a:rPr>
              <a:t>geology</a:t>
            </a: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</a:rPr>
              <a:t>, vice-</a:t>
            </a:r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</a:rPr>
              <a:t>president</a:t>
            </a:r>
            <a:endParaRPr lang="en-GB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7235B568-CFD6-4F0B-B71E-38B2B276D48A}"/>
              </a:ext>
            </a:extLst>
          </p:cNvPr>
          <p:cNvSpPr txBox="1"/>
          <p:nvPr/>
        </p:nvSpPr>
        <p:spPr>
          <a:xfrm>
            <a:off x="2158364" y="5935406"/>
            <a:ext cx="1361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</a:rPr>
              <a:t>Frédéric Silvestre </a:t>
            </a:r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</a:rPr>
              <a:t>biology</a:t>
            </a:r>
            <a:endParaRPr lang="en-GB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CC669EE0-9AAA-450C-A8A0-5C36616D15B2}"/>
              </a:ext>
            </a:extLst>
          </p:cNvPr>
          <p:cNvSpPr txBox="1"/>
          <p:nvPr/>
        </p:nvSpPr>
        <p:spPr>
          <a:xfrm>
            <a:off x="3833155" y="5943625"/>
            <a:ext cx="153950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</a:rPr>
              <a:t>Catherine Linard </a:t>
            </a:r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</a:rPr>
              <a:t>geography</a:t>
            </a:r>
            <a:endParaRPr lang="en-GB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39246196-FEB9-4D58-8315-9BBE6D8ED90B}"/>
              </a:ext>
            </a:extLst>
          </p:cNvPr>
          <p:cNvSpPr txBox="1"/>
          <p:nvPr/>
        </p:nvSpPr>
        <p:spPr>
          <a:xfrm>
            <a:off x="5705438" y="5947832"/>
            <a:ext cx="150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</a:rPr>
              <a:t>Mathieu </a:t>
            </a:r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</a:rPr>
              <a:t>Piavaux</a:t>
            </a: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</a:rPr>
              <a:t>history</a:t>
            </a: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</a:rPr>
              <a:t>archaeology</a:t>
            </a:r>
            <a:endParaRPr lang="en-GB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41CC9AC-688D-4E13-B8D4-6DB775A0C23A}"/>
              </a:ext>
            </a:extLst>
          </p:cNvPr>
          <p:cNvSpPr txBox="1"/>
          <p:nvPr/>
        </p:nvSpPr>
        <p:spPr>
          <a:xfrm>
            <a:off x="7802778" y="5952845"/>
            <a:ext cx="150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</a:rPr>
              <a:t>Muriel </a:t>
            </a:r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</a:rPr>
              <a:t>Lepère</a:t>
            </a: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</a:rPr>
              <a:t>physics</a:t>
            </a: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</a:rPr>
              <a:t>chemistry</a:t>
            </a:r>
            <a:endParaRPr lang="en-GB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4" name="Grafik 23">
            <a:extLst>
              <a:ext uri="{FF2B5EF4-FFF2-40B4-BE49-F238E27FC236}">
                <a16:creationId xmlns:a16="http://schemas.microsoft.com/office/drawing/2014/main" id="{C64D4F0A-6791-47A3-A85A-866CB63AD82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319924" y="4135406"/>
            <a:ext cx="1506387" cy="1800000"/>
          </a:xfrm>
          <a:prstGeom prst="rect">
            <a:avLst/>
          </a:prstGeom>
        </p:spPr>
      </p:pic>
      <p:sp>
        <p:nvSpPr>
          <p:cNvPr id="25" name="Textfeld 24">
            <a:extLst>
              <a:ext uri="{FF2B5EF4-FFF2-40B4-BE49-F238E27FC236}">
                <a16:creationId xmlns:a16="http://schemas.microsoft.com/office/drawing/2014/main" id="{D5487192-D9BB-4BCE-ACD9-B90E551FE645}"/>
              </a:ext>
            </a:extLst>
          </p:cNvPr>
          <p:cNvSpPr txBox="1"/>
          <p:nvPr/>
        </p:nvSpPr>
        <p:spPr>
          <a:xfrm>
            <a:off x="10343447" y="5946829"/>
            <a:ext cx="1506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</a:rPr>
              <a:t>Carolin Mayer </a:t>
            </a:r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</a:rPr>
              <a:t>scientific</a:t>
            </a:r>
            <a:r>
              <a:rPr lang="de-DE" sz="1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de-DE" sz="1000" dirty="0" err="1">
                <a:latin typeface="Verdana" panose="020B0604030504040204" pitchFamily="34" charset="0"/>
                <a:ea typeface="Verdana" panose="020B0604030504040204" pitchFamily="34" charset="0"/>
              </a:rPr>
              <a:t>manager</a:t>
            </a:r>
            <a:endParaRPr lang="en-GB" sz="1000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8170FE8C-F21E-484D-8469-C370515FE060}"/>
              </a:ext>
            </a:extLst>
          </p:cNvPr>
          <p:cNvSpPr txBox="1"/>
          <p:nvPr/>
        </p:nvSpPr>
        <p:spPr>
          <a:xfrm>
            <a:off x="9793705" y="4866774"/>
            <a:ext cx="3248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/>
              <a:t>+</a:t>
            </a:r>
            <a:endParaRPr lang="en-GB" sz="2400" b="1" dirty="0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2212509-C452-F79C-153A-9972618C6C6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858918" y="4135406"/>
            <a:ext cx="166242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9824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0706"/>
            <a:ext cx="12192000" cy="684000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accent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1" y="1825625"/>
            <a:ext cx="4558748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37 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thèses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86 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mémoires</a:t>
            </a:r>
            <a:endParaRPr lang="en-GB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310 publications 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scientifiques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(&gt;95% 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en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Q1 et Q2)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116 </a:t>
            </a:r>
            <a:r>
              <a:rPr lang="fr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projets</a:t>
            </a:r>
          </a:p>
          <a:p>
            <a:pPr>
              <a:lnSpc>
                <a:spcPct val="100000"/>
              </a:lnSpc>
            </a:pPr>
            <a:r>
              <a:rPr lang="fr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Grande attractivité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: </a:t>
            </a:r>
            <a:b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&lt;72 </a:t>
            </a:r>
            <a:r>
              <a:rPr lang="fr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chercheurs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GB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visiteurs</a:t>
            </a:r>
            <a:r>
              <a:rPr lang="en-GB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de &lt;26 pays </a:t>
            </a:r>
            <a:r>
              <a:rPr lang="fr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différents</a:t>
            </a:r>
          </a:p>
          <a:p>
            <a:pPr>
              <a:lnSpc>
                <a:spcPct val="100000"/>
              </a:lnSpc>
            </a:pP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ILEE est partenaire d'</a:t>
            </a:r>
            <a:r>
              <a:rPr lang="fr-FR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alternet</a:t>
            </a:r>
            <a:r>
              <a:rPr lang="fr-FR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l'interface européenne science-politique sur la biodiversité et les services écosystémiques.</a:t>
            </a:r>
            <a:b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r>
              <a:rPr lang="en-US" sz="8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</a:t>
            </a:r>
            <a:b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</a:b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00000"/>
              </a:lnSpc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lang="fr-B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47156" y="6239521"/>
            <a:ext cx="10369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200" dirty="0">
                <a:solidFill>
                  <a:schemeClr val="bg1"/>
                </a:solidFill>
              </a:rPr>
              <a:t>©  F. Silvestre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B83D8C6-396D-4D5F-84A4-DDBC57234ACF}"/>
              </a:ext>
            </a:extLst>
          </p:cNvPr>
          <p:cNvGrpSpPr/>
          <p:nvPr/>
        </p:nvGrpSpPr>
        <p:grpSpPr>
          <a:xfrm>
            <a:off x="17718" y="0"/>
            <a:ext cx="12152246" cy="441101"/>
            <a:chOff x="17718" y="0"/>
            <a:chExt cx="12152246" cy="441101"/>
          </a:xfrm>
        </p:grpSpPr>
        <p:pic>
          <p:nvPicPr>
            <p:cNvPr id="17" name="Image 4">
              <a:extLst>
                <a:ext uri="{FF2B5EF4-FFF2-40B4-BE49-F238E27FC236}">
                  <a16:creationId xmlns:a16="http://schemas.microsoft.com/office/drawing/2014/main" id="{16E39298-81CE-4DF1-8FE8-924DA5A5A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18" y="16263"/>
              <a:ext cx="756639" cy="415792"/>
            </a:xfrm>
            <a:prstGeom prst="rect">
              <a:avLst/>
            </a:prstGeom>
          </p:spPr>
        </p:pic>
        <p:pic>
          <p:nvPicPr>
            <p:cNvPr id="18" name="Image 5">
              <a:extLst>
                <a:ext uri="{FF2B5EF4-FFF2-40B4-BE49-F238E27FC236}">
                  <a16:creationId xmlns:a16="http://schemas.microsoft.com/office/drawing/2014/main" id="{2634FB1D-6D7E-4223-8F69-830AFEA06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71870" y="0"/>
              <a:ext cx="398094" cy="441101"/>
            </a:xfrm>
            <a:prstGeom prst="rect">
              <a:avLst/>
            </a:prstGeom>
          </p:spPr>
        </p:pic>
      </p:grpSp>
      <p:sp>
        <p:nvSpPr>
          <p:cNvPr id="15" name="Titre 1">
            <a:extLst>
              <a:ext uri="{FF2B5EF4-FFF2-40B4-BE49-F238E27FC236}">
                <a16:creationId xmlns:a16="http://schemas.microsoft.com/office/drawing/2014/main" id="{0999190D-8952-447F-81B9-986CC2B2DFE6}"/>
              </a:ext>
            </a:extLst>
          </p:cNvPr>
          <p:cNvSpPr txBox="1">
            <a:spLocks/>
          </p:cNvSpPr>
          <p:nvPr/>
        </p:nvSpPr>
        <p:spPr>
          <a:xfrm>
            <a:off x="326570" y="570706"/>
            <a:ext cx="11027229" cy="737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ILEE : Activités scientifiques 2018-2022 </a:t>
            </a:r>
          </a:p>
        </p:txBody>
      </p:sp>
      <p:pic>
        <p:nvPicPr>
          <p:cNvPr id="2" name="Image 4">
            <a:extLst>
              <a:ext uri="{FF2B5EF4-FFF2-40B4-BE49-F238E27FC236}">
                <a16:creationId xmlns:a16="http://schemas.microsoft.com/office/drawing/2014/main" id="{DFD39070-B967-DD87-20C8-578E52E5A6E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317" y="4770232"/>
            <a:ext cx="1566528" cy="1208142"/>
          </a:xfrm>
          <a:prstGeom prst="rect">
            <a:avLst/>
          </a:prstGeom>
        </p:spPr>
      </p:pic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9AAFD696-9CFE-D0DE-0F4D-0E7BCD8494D1}"/>
              </a:ext>
            </a:extLst>
          </p:cNvPr>
          <p:cNvSpPr txBox="1">
            <a:spLocks/>
          </p:cNvSpPr>
          <p:nvPr/>
        </p:nvSpPr>
        <p:spPr>
          <a:xfrm>
            <a:off x="6562725" y="1834846"/>
            <a:ext cx="5133975" cy="5724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r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3 Spin-</a:t>
            </a:r>
            <a:r>
              <a:rPr lang="fr-BE" sz="20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offs</a:t>
            </a:r>
            <a:r>
              <a:rPr lang="fr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lang="fr-BE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6" name="Grafik 1">
            <a:extLst>
              <a:ext uri="{FF2B5EF4-FFF2-40B4-BE49-F238E27FC236}">
                <a16:creationId xmlns:a16="http://schemas.microsoft.com/office/drawing/2014/main" id="{130E5E92-ADB9-BF6C-E03B-5D8295D5CE53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6812" y="1894212"/>
            <a:ext cx="1776413" cy="973419"/>
          </a:xfrm>
          <a:prstGeom prst="rect">
            <a:avLst/>
          </a:prstGeom>
        </p:spPr>
      </p:pic>
      <p:pic>
        <p:nvPicPr>
          <p:cNvPr id="9" name="Grafik 5">
            <a:extLst>
              <a:ext uri="{FF2B5EF4-FFF2-40B4-BE49-F238E27FC236}">
                <a16:creationId xmlns:a16="http://schemas.microsoft.com/office/drawing/2014/main" id="{7052464C-2AA2-8C9B-1608-121C23CF7AC8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9662" y="3218299"/>
            <a:ext cx="1890713" cy="713787"/>
          </a:xfrm>
          <a:prstGeom prst="rect">
            <a:avLst/>
          </a:prstGeom>
        </p:spPr>
      </p:pic>
      <p:pic>
        <p:nvPicPr>
          <p:cNvPr id="10" name="Grafik 7">
            <a:extLst>
              <a:ext uri="{FF2B5EF4-FFF2-40B4-BE49-F238E27FC236}">
                <a16:creationId xmlns:a16="http://schemas.microsoft.com/office/drawing/2014/main" id="{D66E6F17-BA87-4A7F-3E39-0FB037430FCA}"/>
              </a:ext>
            </a:extLst>
          </p:cNvPr>
          <p:cNvPicPr/>
          <p:nvPr/>
        </p:nvPicPr>
        <p:blipFill>
          <a:blip r:embed="rId8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5868" y="4282754"/>
            <a:ext cx="1638300" cy="635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300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22037" y="520281"/>
            <a:ext cx="12192000" cy="690714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accent6"/>
              </a:solidFill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96037" y="487065"/>
            <a:ext cx="11027229" cy="737337"/>
          </a:xfrm>
        </p:spPr>
        <p:txBody>
          <a:bodyPr>
            <a:normAutofit/>
          </a:bodyPr>
          <a:lstStyle/>
          <a:p>
            <a:r>
              <a:rPr lang="fr-BE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Activités au sein de ILEE</a:t>
            </a:r>
          </a:p>
        </p:txBody>
      </p:sp>
      <p:sp>
        <p:nvSpPr>
          <p:cNvPr id="8" name="Rectangle 7"/>
          <p:cNvSpPr/>
          <p:nvPr/>
        </p:nvSpPr>
        <p:spPr>
          <a:xfrm>
            <a:off x="7447156" y="6239521"/>
            <a:ext cx="10369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200" dirty="0">
                <a:solidFill>
                  <a:schemeClr val="bg1"/>
                </a:solidFill>
              </a:rPr>
              <a:t>©  F. Silvestre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B83D8C6-396D-4D5F-84A4-DDBC57234ACF}"/>
              </a:ext>
            </a:extLst>
          </p:cNvPr>
          <p:cNvGrpSpPr/>
          <p:nvPr/>
        </p:nvGrpSpPr>
        <p:grpSpPr>
          <a:xfrm>
            <a:off x="17718" y="0"/>
            <a:ext cx="12152246" cy="441101"/>
            <a:chOff x="17718" y="0"/>
            <a:chExt cx="12152246" cy="441101"/>
          </a:xfrm>
        </p:grpSpPr>
        <p:pic>
          <p:nvPicPr>
            <p:cNvPr id="17" name="Image 4">
              <a:extLst>
                <a:ext uri="{FF2B5EF4-FFF2-40B4-BE49-F238E27FC236}">
                  <a16:creationId xmlns:a16="http://schemas.microsoft.com/office/drawing/2014/main" id="{16E39298-81CE-4DF1-8FE8-924DA5A5A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18" y="16263"/>
              <a:ext cx="756639" cy="415792"/>
            </a:xfrm>
            <a:prstGeom prst="rect">
              <a:avLst/>
            </a:prstGeom>
          </p:spPr>
        </p:pic>
        <p:pic>
          <p:nvPicPr>
            <p:cNvPr id="18" name="Image 5">
              <a:extLst>
                <a:ext uri="{FF2B5EF4-FFF2-40B4-BE49-F238E27FC236}">
                  <a16:creationId xmlns:a16="http://schemas.microsoft.com/office/drawing/2014/main" id="{2634FB1D-6D7E-4223-8F69-830AFEA06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71870" y="0"/>
              <a:ext cx="398094" cy="441101"/>
            </a:xfrm>
            <a:prstGeom prst="rect">
              <a:avLst/>
            </a:prstGeom>
          </p:spPr>
        </p:pic>
      </p:grpSp>
      <p:sp>
        <p:nvSpPr>
          <p:cNvPr id="67" name="Textfeld 66">
            <a:extLst>
              <a:ext uri="{FF2B5EF4-FFF2-40B4-BE49-F238E27FC236}">
                <a16:creationId xmlns:a16="http://schemas.microsoft.com/office/drawing/2014/main" id="{35C25C8E-CCC0-4A4B-8E88-2C62B7E93F65}"/>
              </a:ext>
            </a:extLst>
          </p:cNvPr>
          <p:cNvSpPr txBox="1"/>
          <p:nvPr/>
        </p:nvSpPr>
        <p:spPr>
          <a:xfrm>
            <a:off x="452539" y="4759235"/>
            <a:ext cx="2775922" cy="919401"/>
          </a:xfrm>
          <a:prstGeom prst="roundRect">
            <a:avLst/>
          </a:prstGeom>
          <a:solidFill>
            <a:srgbClr val="69BE28">
              <a:alpha val="50000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/>
              <a:t>Aide </a:t>
            </a:r>
            <a:r>
              <a:rPr lang="de-DE" sz="2400" dirty="0" err="1"/>
              <a:t>financière</a:t>
            </a:r>
            <a:br>
              <a:rPr lang="de-DE" sz="2400" dirty="0"/>
            </a:br>
            <a:endParaRPr lang="de-DE" sz="2400" dirty="0"/>
          </a:p>
        </p:txBody>
      </p:sp>
      <p:sp>
        <p:nvSpPr>
          <p:cNvPr id="68" name="Textfeld 67">
            <a:extLst>
              <a:ext uri="{FF2B5EF4-FFF2-40B4-BE49-F238E27FC236}">
                <a16:creationId xmlns:a16="http://schemas.microsoft.com/office/drawing/2014/main" id="{C3DE5825-35D2-423E-ADA8-AD529C258819}"/>
              </a:ext>
            </a:extLst>
          </p:cNvPr>
          <p:cNvSpPr txBox="1"/>
          <p:nvPr/>
        </p:nvSpPr>
        <p:spPr>
          <a:xfrm>
            <a:off x="440946" y="5806740"/>
            <a:ext cx="2785729" cy="919401"/>
          </a:xfrm>
          <a:prstGeom prst="roundRect">
            <a:avLst/>
          </a:prstGeom>
          <a:solidFill>
            <a:srgbClr val="69BE28">
              <a:alpha val="50000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/>
              <a:t>Support </a:t>
            </a:r>
            <a:r>
              <a:rPr lang="de-DE" sz="2400" dirty="0" err="1"/>
              <a:t>pour</a:t>
            </a:r>
            <a:r>
              <a:rPr lang="de-DE" sz="2400" dirty="0"/>
              <a:t> </a:t>
            </a:r>
            <a:r>
              <a:rPr lang="de-DE" sz="2400" dirty="0" err="1"/>
              <a:t>jeunes</a:t>
            </a:r>
            <a:r>
              <a:rPr lang="de-DE" sz="2400" dirty="0"/>
              <a:t> </a:t>
            </a:r>
            <a:r>
              <a:rPr lang="de-DE" sz="2400" dirty="0" err="1"/>
              <a:t>chercheurs</a:t>
            </a:r>
            <a:endParaRPr lang="de-DE" sz="2400" dirty="0"/>
          </a:p>
        </p:txBody>
      </p:sp>
      <p:sp>
        <p:nvSpPr>
          <p:cNvPr id="71" name="Textfeld 70">
            <a:extLst>
              <a:ext uri="{FF2B5EF4-FFF2-40B4-BE49-F238E27FC236}">
                <a16:creationId xmlns:a16="http://schemas.microsoft.com/office/drawing/2014/main" id="{45C40C18-F585-4E12-8356-029E296F9C73}"/>
              </a:ext>
            </a:extLst>
          </p:cNvPr>
          <p:cNvSpPr txBox="1"/>
          <p:nvPr/>
        </p:nvSpPr>
        <p:spPr>
          <a:xfrm>
            <a:off x="440947" y="1616726"/>
            <a:ext cx="2719626" cy="919401"/>
          </a:xfrm>
          <a:prstGeom prst="roundRect">
            <a:avLst/>
          </a:prstGeom>
          <a:solidFill>
            <a:srgbClr val="69BE28">
              <a:alpha val="50000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/>
              <a:t>Communication &amp; </a:t>
            </a:r>
            <a:r>
              <a:rPr lang="de-DE" sz="2400" dirty="0" err="1"/>
              <a:t>visibilité</a:t>
            </a:r>
            <a:endParaRPr lang="en-GB" sz="2400" dirty="0"/>
          </a:p>
        </p:txBody>
      </p:sp>
      <p:sp>
        <p:nvSpPr>
          <p:cNvPr id="72" name="Textfeld 71">
            <a:extLst>
              <a:ext uri="{FF2B5EF4-FFF2-40B4-BE49-F238E27FC236}">
                <a16:creationId xmlns:a16="http://schemas.microsoft.com/office/drawing/2014/main" id="{A3019149-5818-4C21-8230-D8242520F1B0}"/>
              </a:ext>
            </a:extLst>
          </p:cNvPr>
          <p:cNvSpPr txBox="1"/>
          <p:nvPr/>
        </p:nvSpPr>
        <p:spPr>
          <a:xfrm>
            <a:off x="452539" y="2664229"/>
            <a:ext cx="2719627" cy="919401"/>
          </a:xfrm>
          <a:prstGeom prst="roundRect">
            <a:avLst/>
          </a:prstGeom>
          <a:solidFill>
            <a:srgbClr val="69BE28">
              <a:alpha val="50000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/>
              <a:t>Networking</a:t>
            </a:r>
            <a:br>
              <a:rPr lang="de-DE" sz="2400" dirty="0"/>
            </a:br>
            <a:endParaRPr lang="de-DE" sz="2400" dirty="0"/>
          </a:p>
        </p:txBody>
      </p:sp>
      <p:grpSp>
        <p:nvGrpSpPr>
          <p:cNvPr id="79" name="Gruppieren 78">
            <a:extLst>
              <a:ext uri="{FF2B5EF4-FFF2-40B4-BE49-F238E27FC236}">
                <a16:creationId xmlns:a16="http://schemas.microsoft.com/office/drawing/2014/main" id="{C38F27A7-BAEC-4291-9447-D08B1F8FA458}"/>
              </a:ext>
            </a:extLst>
          </p:cNvPr>
          <p:cNvGrpSpPr/>
          <p:nvPr/>
        </p:nvGrpSpPr>
        <p:grpSpPr>
          <a:xfrm>
            <a:off x="3930636" y="2676303"/>
            <a:ext cx="7354645" cy="972867"/>
            <a:chOff x="3930636" y="2676303"/>
            <a:chExt cx="7354645" cy="972867"/>
          </a:xfrm>
        </p:grpSpPr>
        <p:pic>
          <p:nvPicPr>
            <p:cNvPr id="39" name="Grafik 38">
              <a:extLst>
                <a:ext uri="{FF2B5EF4-FFF2-40B4-BE49-F238E27FC236}">
                  <a16:creationId xmlns:a16="http://schemas.microsoft.com/office/drawing/2014/main" id="{7E6409AD-04F4-461C-BF58-0B58A8DDD2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20828" y="2871781"/>
              <a:ext cx="2102154" cy="576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contourClr>
                <a:srgbClr val="FFFFFF"/>
              </a:contourClr>
            </a:sp3d>
          </p:spPr>
        </p:pic>
        <p:pic>
          <p:nvPicPr>
            <p:cNvPr id="43" name="Grafik 42">
              <a:extLst>
                <a:ext uri="{FF2B5EF4-FFF2-40B4-BE49-F238E27FC236}">
                  <a16:creationId xmlns:a16="http://schemas.microsoft.com/office/drawing/2014/main" id="{175E6811-8293-4384-A391-B39CA6E1F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6413" y="2812509"/>
              <a:ext cx="1451521" cy="648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noFill/>
              <a:miter lim="800000"/>
            </a:ln>
            <a:effectLst/>
            <a:sp3d/>
          </p:spPr>
        </p:pic>
        <p:pic>
          <p:nvPicPr>
            <p:cNvPr id="45" name="Grafik 44">
              <a:extLst>
                <a:ext uri="{FF2B5EF4-FFF2-40B4-BE49-F238E27FC236}">
                  <a16:creationId xmlns:a16="http://schemas.microsoft.com/office/drawing/2014/main" id="{1EFFC479-CBB5-4222-8D6A-F1445F7EF7F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5517" y="2821170"/>
              <a:ext cx="1618362" cy="828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contourClr>
                <a:srgbClr val="FFFFFF"/>
              </a:contourClr>
            </a:sp3d>
          </p:spPr>
        </p:pic>
        <p:sp>
          <p:nvSpPr>
            <p:cNvPr id="74" name="Rechteck: abgerundete Ecken 73">
              <a:extLst>
                <a:ext uri="{FF2B5EF4-FFF2-40B4-BE49-F238E27FC236}">
                  <a16:creationId xmlns:a16="http://schemas.microsoft.com/office/drawing/2014/main" id="{022EFF8B-41FE-4E1A-B2DA-043F67D17094}"/>
                </a:ext>
              </a:extLst>
            </p:cNvPr>
            <p:cNvSpPr/>
            <p:nvPr/>
          </p:nvSpPr>
          <p:spPr>
            <a:xfrm>
              <a:off x="3930636" y="2676303"/>
              <a:ext cx="7354645" cy="914400"/>
            </a:xfrm>
            <a:prstGeom prst="roundRect">
              <a:avLst/>
            </a:prstGeom>
            <a:noFill/>
            <a:ln>
              <a:solidFill>
                <a:srgbClr val="69BE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66" name="Textfeld 65">
            <a:extLst>
              <a:ext uri="{FF2B5EF4-FFF2-40B4-BE49-F238E27FC236}">
                <a16:creationId xmlns:a16="http://schemas.microsoft.com/office/drawing/2014/main" id="{BFF5B244-D72D-453C-BFFD-A0A95D61D33C}"/>
              </a:ext>
            </a:extLst>
          </p:cNvPr>
          <p:cNvSpPr txBox="1"/>
          <p:nvPr/>
        </p:nvSpPr>
        <p:spPr>
          <a:xfrm>
            <a:off x="440946" y="3711732"/>
            <a:ext cx="2775921" cy="919401"/>
          </a:xfrm>
          <a:prstGeom prst="roundRect">
            <a:avLst/>
          </a:prstGeom>
          <a:solidFill>
            <a:srgbClr val="69BE28">
              <a:alpha val="50000"/>
            </a:srgb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2400" dirty="0" err="1"/>
              <a:t>Activités</a:t>
            </a:r>
            <a:r>
              <a:rPr lang="de-DE" sz="2400" dirty="0"/>
              <a:t> </a:t>
            </a:r>
            <a:r>
              <a:rPr lang="de-DE" sz="2400" dirty="0" err="1"/>
              <a:t>sociales</a:t>
            </a:r>
            <a:endParaRPr lang="de-DE" sz="2400" dirty="0"/>
          </a:p>
          <a:p>
            <a:endParaRPr lang="de-DE" sz="2400" dirty="0"/>
          </a:p>
        </p:txBody>
      </p: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D87D2537-12C6-4681-816D-120D8CC88802}"/>
              </a:ext>
            </a:extLst>
          </p:cNvPr>
          <p:cNvGrpSpPr/>
          <p:nvPr/>
        </p:nvGrpSpPr>
        <p:grpSpPr>
          <a:xfrm>
            <a:off x="3939745" y="3711732"/>
            <a:ext cx="7354645" cy="947312"/>
            <a:chOff x="3939745" y="3711732"/>
            <a:chExt cx="7354645" cy="947312"/>
          </a:xfrm>
        </p:grpSpPr>
        <p:pic>
          <p:nvPicPr>
            <p:cNvPr id="49" name="Grafik 48">
              <a:extLst>
                <a:ext uri="{FF2B5EF4-FFF2-40B4-BE49-F238E27FC236}">
                  <a16:creationId xmlns:a16="http://schemas.microsoft.com/office/drawing/2014/main" id="{152928C7-4058-4112-B8CA-C0DD5E57E6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828" y="3759044"/>
              <a:ext cx="900000" cy="900000"/>
            </a:xfrm>
            <a:prstGeom prst="rect">
              <a:avLst/>
            </a:prstGeom>
          </p:spPr>
        </p:pic>
        <p:pic>
          <p:nvPicPr>
            <p:cNvPr id="51" name="Grafik 50">
              <a:extLst>
                <a:ext uri="{FF2B5EF4-FFF2-40B4-BE49-F238E27FC236}">
                  <a16:creationId xmlns:a16="http://schemas.microsoft.com/office/drawing/2014/main" id="{F111C242-2689-4CC3-A668-5EED8A97BA6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5840" y="3831044"/>
              <a:ext cx="756000" cy="756000"/>
            </a:xfrm>
            <a:prstGeom prst="rect">
              <a:avLst/>
            </a:prstGeom>
          </p:spPr>
        </p:pic>
        <p:sp>
          <p:nvSpPr>
            <p:cNvPr id="75" name="Rechteck: abgerundete Ecken 74">
              <a:extLst>
                <a:ext uri="{FF2B5EF4-FFF2-40B4-BE49-F238E27FC236}">
                  <a16:creationId xmlns:a16="http://schemas.microsoft.com/office/drawing/2014/main" id="{07ED5A3E-3C97-4503-A8CC-886A4377A289}"/>
                </a:ext>
              </a:extLst>
            </p:cNvPr>
            <p:cNvSpPr/>
            <p:nvPr/>
          </p:nvSpPr>
          <p:spPr>
            <a:xfrm>
              <a:off x="3939745" y="3711732"/>
              <a:ext cx="7354645" cy="914400"/>
            </a:xfrm>
            <a:prstGeom prst="roundRect">
              <a:avLst/>
            </a:prstGeom>
            <a:noFill/>
            <a:ln>
              <a:solidFill>
                <a:srgbClr val="69BE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4ACFE5EE-5408-4D06-930F-19E80E651031}"/>
              </a:ext>
            </a:extLst>
          </p:cNvPr>
          <p:cNvGrpSpPr/>
          <p:nvPr/>
        </p:nvGrpSpPr>
        <p:grpSpPr>
          <a:xfrm>
            <a:off x="3939745" y="4790769"/>
            <a:ext cx="7354645" cy="914400"/>
            <a:chOff x="3939745" y="4790769"/>
            <a:chExt cx="7354645" cy="914400"/>
          </a:xfrm>
        </p:grpSpPr>
        <p:pic>
          <p:nvPicPr>
            <p:cNvPr id="53" name="Grafik 52">
              <a:extLst>
                <a:ext uri="{FF2B5EF4-FFF2-40B4-BE49-F238E27FC236}">
                  <a16:creationId xmlns:a16="http://schemas.microsoft.com/office/drawing/2014/main" id="{C059F0AB-E7C2-4941-A474-66B1ACC0F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3295" y="4887969"/>
              <a:ext cx="1434748" cy="720000"/>
            </a:xfrm>
            <a:prstGeom prst="rect">
              <a:avLst/>
            </a:prstGeom>
          </p:spPr>
        </p:pic>
        <p:pic>
          <p:nvPicPr>
            <p:cNvPr id="55" name="Grafik 54">
              <a:extLst>
                <a:ext uri="{FF2B5EF4-FFF2-40B4-BE49-F238E27FC236}">
                  <a16:creationId xmlns:a16="http://schemas.microsoft.com/office/drawing/2014/main" id="{3ACE0C58-DEFE-4ECA-BCDB-AFD8889B1E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l="8362" t="2465" r="6229" b="6729"/>
            <a:stretch/>
          </p:blipFill>
          <p:spPr>
            <a:xfrm>
              <a:off x="4220828" y="4819005"/>
              <a:ext cx="968346" cy="828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contourClr>
                <a:srgbClr val="FFFFFF"/>
              </a:contourClr>
            </a:sp3d>
          </p:spPr>
        </p:pic>
        <p:sp>
          <p:nvSpPr>
            <p:cNvPr id="76" name="Rechteck: abgerundete Ecken 75">
              <a:extLst>
                <a:ext uri="{FF2B5EF4-FFF2-40B4-BE49-F238E27FC236}">
                  <a16:creationId xmlns:a16="http://schemas.microsoft.com/office/drawing/2014/main" id="{BC07A99E-1599-4641-969A-11AA98E47AA3}"/>
                </a:ext>
              </a:extLst>
            </p:cNvPr>
            <p:cNvSpPr/>
            <p:nvPr/>
          </p:nvSpPr>
          <p:spPr>
            <a:xfrm>
              <a:off x="3939745" y="4790769"/>
              <a:ext cx="7354645" cy="914400"/>
            </a:xfrm>
            <a:prstGeom prst="roundRect">
              <a:avLst/>
            </a:prstGeom>
            <a:noFill/>
            <a:ln>
              <a:solidFill>
                <a:srgbClr val="69BE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A5974591-A44F-4DF9-8C65-553611C12EEF}"/>
              </a:ext>
            </a:extLst>
          </p:cNvPr>
          <p:cNvGrpSpPr/>
          <p:nvPr/>
        </p:nvGrpSpPr>
        <p:grpSpPr>
          <a:xfrm>
            <a:off x="3930636" y="5782321"/>
            <a:ext cx="7354645" cy="943107"/>
            <a:chOff x="3930636" y="5782321"/>
            <a:chExt cx="7354645" cy="943107"/>
          </a:xfrm>
        </p:grpSpPr>
        <p:pic>
          <p:nvPicPr>
            <p:cNvPr id="57" name="Grafik 56">
              <a:extLst>
                <a:ext uri="{FF2B5EF4-FFF2-40B4-BE49-F238E27FC236}">
                  <a16:creationId xmlns:a16="http://schemas.microsoft.com/office/drawing/2014/main" id="{2512093C-51E6-403D-A1B8-839B42E3104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20828" y="5924084"/>
              <a:ext cx="1086799" cy="684000"/>
            </a:xfrm>
            <a:prstGeom prst="rect">
              <a:avLst/>
            </a:prstGeom>
          </p:spPr>
        </p:pic>
        <p:pic>
          <p:nvPicPr>
            <p:cNvPr id="58" name="Grafik 57">
              <a:extLst>
                <a:ext uri="{FF2B5EF4-FFF2-40B4-BE49-F238E27FC236}">
                  <a16:creationId xmlns:a16="http://schemas.microsoft.com/office/drawing/2014/main" id="{DAD071B6-82D4-4263-8247-5C273E1D1B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5720575" y="5806740"/>
              <a:ext cx="918688" cy="918688"/>
            </a:xfrm>
            <a:prstGeom prst="rect">
              <a:avLst/>
            </a:prstGeom>
          </p:spPr>
        </p:pic>
        <p:sp>
          <p:nvSpPr>
            <p:cNvPr id="77" name="Rechteck: abgerundete Ecken 76">
              <a:extLst>
                <a:ext uri="{FF2B5EF4-FFF2-40B4-BE49-F238E27FC236}">
                  <a16:creationId xmlns:a16="http://schemas.microsoft.com/office/drawing/2014/main" id="{02BD4DB4-9866-4A56-890E-BCB3B52BDF98}"/>
                </a:ext>
              </a:extLst>
            </p:cNvPr>
            <p:cNvSpPr/>
            <p:nvPr/>
          </p:nvSpPr>
          <p:spPr>
            <a:xfrm>
              <a:off x="3930636" y="5782321"/>
              <a:ext cx="7354645" cy="914400"/>
            </a:xfrm>
            <a:prstGeom prst="roundRect">
              <a:avLst/>
            </a:prstGeom>
            <a:noFill/>
            <a:ln>
              <a:solidFill>
                <a:srgbClr val="69BE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8B90821E-3FD1-460D-B1DC-A508D0B3A278}"/>
              </a:ext>
            </a:extLst>
          </p:cNvPr>
          <p:cNvGrpSpPr/>
          <p:nvPr/>
        </p:nvGrpSpPr>
        <p:grpSpPr>
          <a:xfrm>
            <a:off x="3939744" y="1565083"/>
            <a:ext cx="7354645" cy="1008000"/>
            <a:chOff x="3939745" y="1554393"/>
            <a:chExt cx="7354645" cy="1008000"/>
          </a:xfrm>
        </p:grpSpPr>
        <p:sp>
          <p:nvSpPr>
            <p:cNvPr id="70" name="Rechteck: abgerundete Ecken 69">
              <a:extLst>
                <a:ext uri="{FF2B5EF4-FFF2-40B4-BE49-F238E27FC236}">
                  <a16:creationId xmlns:a16="http://schemas.microsoft.com/office/drawing/2014/main" id="{A0B79B69-704E-4913-9C38-E57A6617FF21}"/>
                </a:ext>
              </a:extLst>
            </p:cNvPr>
            <p:cNvSpPr/>
            <p:nvPr/>
          </p:nvSpPr>
          <p:spPr>
            <a:xfrm>
              <a:off x="3939745" y="1614859"/>
              <a:ext cx="7354645" cy="914400"/>
            </a:xfrm>
            <a:prstGeom prst="roundRect">
              <a:avLst/>
            </a:prstGeom>
            <a:noFill/>
            <a:ln>
              <a:solidFill>
                <a:srgbClr val="69BE2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E7D67CBA-AEA2-4539-B100-4E7F0F468FB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275" t="12611" r="28204" b="13181"/>
            <a:stretch/>
          </p:blipFill>
          <p:spPr>
            <a:xfrm>
              <a:off x="10576038" y="1770393"/>
              <a:ext cx="592408" cy="576000"/>
            </a:xfrm>
            <a:prstGeom prst="rect">
              <a:avLst/>
            </a:prstGeom>
          </p:spPr>
        </p:pic>
        <p:pic>
          <p:nvPicPr>
            <p:cNvPr id="36" name="Grafik 35">
              <a:extLst>
                <a:ext uri="{FF2B5EF4-FFF2-40B4-BE49-F238E27FC236}">
                  <a16:creationId xmlns:a16="http://schemas.microsoft.com/office/drawing/2014/main" id="{4E55CBC9-79CA-4A58-83B8-AD4E9D11ECB1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34023" y="1698393"/>
              <a:ext cx="717086" cy="720000"/>
            </a:xfrm>
            <a:prstGeom prst="rect">
              <a:avLst/>
            </a:prstGeom>
          </p:spPr>
        </p:pic>
        <p:pic>
          <p:nvPicPr>
            <p:cNvPr id="38" name="Grafik 37">
              <a:extLst>
                <a:ext uri="{FF2B5EF4-FFF2-40B4-BE49-F238E27FC236}">
                  <a16:creationId xmlns:a16="http://schemas.microsoft.com/office/drawing/2014/main" id="{58158A53-708F-4E59-8FEE-046A335A81D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97" t="1799" r="23853"/>
            <a:stretch/>
          </p:blipFill>
          <p:spPr>
            <a:xfrm>
              <a:off x="9754490" y="1753997"/>
              <a:ext cx="618166" cy="608792"/>
            </a:xfrm>
            <a:prstGeom prst="rect">
              <a:avLst/>
            </a:prstGeom>
          </p:spPr>
        </p:pic>
        <p:pic>
          <p:nvPicPr>
            <p:cNvPr id="81" name="Grafik 80">
              <a:extLst>
                <a:ext uri="{FF2B5EF4-FFF2-40B4-BE49-F238E27FC236}">
                  <a16:creationId xmlns:a16="http://schemas.microsoft.com/office/drawing/2014/main" id="{8E2C0F2C-F02A-4965-9A6F-1B50E81E112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72" t="21152" r="21543" b="23993"/>
            <a:stretch/>
          </p:blipFill>
          <p:spPr>
            <a:xfrm>
              <a:off x="5197744" y="1698393"/>
              <a:ext cx="716467" cy="720000"/>
            </a:xfrm>
            <a:prstGeom prst="rect">
              <a:avLst/>
            </a:prstGeom>
          </p:spPr>
        </p:pic>
        <p:pic>
          <p:nvPicPr>
            <p:cNvPr id="82" name="Grafik 81">
              <a:extLst>
                <a:ext uri="{FF2B5EF4-FFF2-40B4-BE49-F238E27FC236}">
                  <a16:creationId xmlns:a16="http://schemas.microsoft.com/office/drawing/2014/main" id="{86875FA6-F716-4AEB-A601-240E6D237BE6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7592" y="1698393"/>
              <a:ext cx="720000" cy="720000"/>
            </a:xfrm>
            <a:prstGeom prst="rect">
              <a:avLst/>
            </a:prstGeom>
          </p:spPr>
        </p:pic>
        <p:pic>
          <p:nvPicPr>
            <p:cNvPr id="83" name="Grafik 82">
              <a:extLst>
                <a:ext uri="{FF2B5EF4-FFF2-40B4-BE49-F238E27FC236}">
                  <a16:creationId xmlns:a16="http://schemas.microsoft.com/office/drawing/2014/main" id="{B0D0BD02-FE1D-4ACA-A957-18509BB7B50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9"/>
            <a:srcRect t="11768" r="71629" b="17868"/>
            <a:stretch/>
          </p:blipFill>
          <p:spPr>
            <a:xfrm>
              <a:off x="7040973" y="1554393"/>
              <a:ext cx="719823" cy="1008000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/>
            <a:scene3d>
              <a:camera prst="orthographicFront"/>
              <a:lightRig rig="twoPt" dir="t">
                <a:rot lat="0" lon="0" rev="7200000"/>
              </a:lightRig>
            </a:scene3d>
            <a:sp3d>
              <a:contourClr>
                <a:srgbClr val="FFFFFF"/>
              </a:contourClr>
            </a:sp3d>
          </p:spPr>
        </p:pic>
        <p:pic>
          <p:nvPicPr>
            <p:cNvPr id="84" name="Grafik 83">
              <a:extLst>
                <a:ext uri="{FF2B5EF4-FFF2-40B4-BE49-F238E27FC236}">
                  <a16:creationId xmlns:a16="http://schemas.microsoft.com/office/drawing/2014/main" id="{07594E28-A695-48A0-96FA-9867316AB709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64177" y="1698393"/>
              <a:ext cx="720000" cy="720000"/>
            </a:xfrm>
            <a:prstGeom prst="rect">
              <a:avLst/>
            </a:prstGeom>
          </p:spPr>
        </p:pic>
        <p:pic>
          <p:nvPicPr>
            <p:cNvPr id="85" name="Grafik 84">
              <a:extLst>
                <a:ext uri="{FF2B5EF4-FFF2-40B4-BE49-F238E27FC236}">
                  <a16:creationId xmlns:a16="http://schemas.microsoft.com/office/drawing/2014/main" id="{5A7DE19F-3B88-48F2-B6A8-775595FBA5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4363" y="1698393"/>
              <a:ext cx="720000" cy="72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8785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68" grpId="0" animBg="1"/>
      <p:bldP spid="71" grpId="0" animBg="1"/>
      <p:bldP spid="72" grpId="0" animBg="1"/>
      <p:bldP spid="6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70706"/>
            <a:ext cx="12192000" cy="684000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accent6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96037" y="1611261"/>
            <a:ext cx="7955902" cy="3212666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fr-BE" sz="2000" b="1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DIADeM</a:t>
            </a:r>
            <a:r>
              <a:rPr lang="fr-B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fr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= </a:t>
            </a:r>
            <a:r>
              <a:rPr lang="fr-BE" sz="20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Développement d’une approche intégrée pour le diagnostic de la qualité des eaux de la Meuse</a:t>
            </a:r>
          </a:p>
          <a:p>
            <a:pPr>
              <a:lnSpc>
                <a:spcPct val="100000"/>
              </a:lnSpc>
            </a:pPr>
            <a:r>
              <a:rPr lang="fr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Objectifs : </a:t>
            </a:r>
          </a:p>
          <a:p>
            <a:pPr lvl="1">
              <a:lnSpc>
                <a:spcPct val="100000"/>
              </a:lnSpc>
            </a:pPr>
            <a:r>
              <a:rPr lang="fr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Surveillance efficace de la qualité des masses d'eau interrégionales ;  approche pluridisciplinaire transfrontalière</a:t>
            </a:r>
          </a:p>
          <a:p>
            <a:pPr lvl="1">
              <a:lnSpc>
                <a:spcPct val="100000"/>
              </a:lnSpc>
            </a:pPr>
            <a:r>
              <a:rPr lang="fr-BE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Mesure des perturbations dues aux rejets des stations d’épuration (notamment des résidus médicamenteux) sur les organismes aquatiques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1">
              <a:lnSpc>
                <a:spcPct val="100000"/>
              </a:lnSpc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8">
              <a:lnSpc>
                <a:spcPct val="100000"/>
              </a:lnSpc>
            </a:pPr>
            <a:endParaRPr lang="fr-BE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447156" y="6239521"/>
            <a:ext cx="103695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BE" sz="1200" dirty="0">
                <a:solidFill>
                  <a:schemeClr val="bg1"/>
                </a:solidFill>
              </a:rPr>
              <a:t>©  F. Silvestre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B83D8C6-396D-4D5F-84A4-DDBC57234ACF}"/>
              </a:ext>
            </a:extLst>
          </p:cNvPr>
          <p:cNvGrpSpPr/>
          <p:nvPr/>
        </p:nvGrpSpPr>
        <p:grpSpPr>
          <a:xfrm>
            <a:off x="17718" y="0"/>
            <a:ext cx="12152246" cy="441101"/>
            <a:chOff x="17718" y="0"/>
            <a:chExt cx="12152246" cy="441101"/>
          </a:xfrm>
        </p:grpSpPr>
        <p:pic>
          <p:nvPicPr>
            <p:cNvPr id="17" name="Image 4">
              <a:extLst>
                <a:ext uri="{FF2B5EF4-FFF2-40B4-BE49-F238E27FC236}">
                  <a16:creationId xmlns:a16="http://schemas.microsoft.com/office/drawing/2014/main" id="{16E39298-81CE-4DF1-8FE8-924DA5A5AD0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718" y="16263"/>
              <a:ext cx="756639" cy="415792"/>
            </a:xfrm>
            <a:prstGeom prst="rect">
              <a:avLst/>
            </a:prstGeom>
          </p:spPr>
        </p:pic>
        <p:pic>
          <p:nvPicPr>
            <p:cNvPr id="18" name="Image 5">
              <a:extLst>
                <a:ext uri="{FF2B5EF4-FFF2-40B4-BE49-F238E27FC236}">
                  <a16:creationId xmlns:a16="http://schemas.microsoft.com/office/drawing/2014/main" id="{2634FB1D-6D7E-4223-8F69-830AFEA06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771870" y="0"/>
              <a:ext cx="398094" cy="441101"/>
            </a:xfrm>
            <a:prstGeom prst="rect">
              <a:avLst/>
            </a:prstGeom>
          </p:spPr>
        </p:pic>
      </p:grpSp>
      <p:sp>
        <p:nvSpPr>
          <p:cNvPr id="15" name="Titre 1">
            <a:extLst>
              <a:ext uri="{FF2B5EF4-FFF2-40B4-BE49-F238E27FC236}">
                <a16:creationId xmlns:a16="http://schemas.microsoft.com/office/drawing/2014/main" id="{0999190D-8952-447F-81B9-986CC2B2DFE6}"/>
              </a:ext>
            </a:extLst>
          </p:cNvPr>
          <p:cNvSpPr txBox="1">
            <a:spLocks/>
          </p:cNvSpPr>
          <p:nvPr/>
        </p:nvSpPr>
        <p:spPr>
          <a:xfrm>
            <a:off x="326570" y="570706"/>
            <a:ext cx="11027229" cy="7373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BE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Possibilité de collaboration Interreg – ‘</a:t>
            </a:r>
            <a:r>
              <a:rPr lang="fr-BE" sz="2800" b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DIADeM</a:t>
            </a:r>
            <a:r>
              <a:rPr lang="fr-BE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2’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3C983A49-1848-542B-6130-8693957D770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07639" y="1411134"/>
            <a:ext cx="3362325" cy="1362075"/>
          </a:xfrm>
          <a:prstGeom prst="rect">
            <a:avLst/>
          </a:prstGeom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82CE73B8-CADF-664E-62AB-00020FF6595F}"/>
              </a:ext>
            </a:extLst>
          </p:cNvPr>
          <p:cNvSpPr txBox="1"/>
          <p:nvPr/>
        </p:nvSpPr>
        <p:spPr>
          <a:xfrm>
            <a:off x="8484107" y="2929637"/>
            <a:ext cx="364102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fr-B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hlinkClick r:id="rId6"/>
              </a:rPr>
              <a:t>www.interregdiadem.eu/</a:t>
            </a:r>
            <a:endParaRPr lang="fr-BE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endParaRPr lang="fr-BE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lnSpc>
                <a:spcPct val="100000"/>
              </a:lnSpc>
            </a:pPr>
            <a:r>
              <a:rPr lang="fr-BE" sz="1600" b="1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UNamur:</a:t>
            </a:r>
            <a:r>
              <a:rPr lang="fr-BE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Prof Patrick Kestemont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8E27AE4E-A734-44C1-8A35-9F878D145B21}"/>
              </a:ext>
            </a:extLst>
          </p:cNvPr>
          <p:cNvSpPr txBox="1"/>
          <p:nvPr/>
        </p:nvSpPr>
        <p:spPr>
          <a:xfrm>
            <a:off x="620484" y="5243804"/>
            <a:ext cx="10849946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fr-BE" b="1" dirty="0" err="1">
                <a:latin typeface="Verdana" panose="020B0604030504040204" pitchFamily="34" charset="0"/>
                <a:ea typeface="Verdana" panose="020B0604030504040204" pitchFamily="34" charset="0"/>
              </a:rPr>
              <a:t>DIADeM</a:t>
            </a:r>
            <a:r>
              <a:rPr lang="fr-BE" b="1" dirty="0">
                <a:latin typeface="Verdana" panose="020B0604030504040204" pitchFamily="34" charset="0"/>
                <a:ea typeface="Verdana" panose="020B0604030504040204" pitchFamily="34" charset="0"/>
              </a:rPr>
              <a:t> 2 : </a:t>
            </a:r>
            <a:r>
              <a:rPr lang="fr-BE" dirty="0">
                <a:latin typeface="Verdana" panose="020B0604030504040204" pitchFamily="34" charset="0"/>
                <a:ea typeface="Verdana" panose="020B0604030504040204" pitchFamily="34" charset="0"/>
              </a:rPr>
              <a:t>réponse écosystémique vis-à-vis de différentes pressions environnementales, comprenant des analyses chimiques et microbiologiques, des aspects biomarqueurs </a:t>
            </a:r>
            <a:r>
              <a:rPr lang="fr-BE" dirty="0" err="1">
                <a:latin typeface="Verdana" panose="020B0604030504040204" pitchFamily="34" charset="0"/>
                <a:ea typeface="Verdana" panose="020B0604030504040204" pitchFamily="34" charset="0"/>
              </a:rPr>
              <a:t>écotoxicologiques</a:t>
            </a:r>
            <a:r>
              <a:rPr lang="fr-BE" dirty="0">
                <a:latin typeface="Verdana" panose="020B0604030504040204" pitchFamily="34" charset="0"/>
                <a:ea typeface="Verdana" panose="020B0604030504040204" pitchFamily="34" charset="0"/>
              </a:rPr>
              <a:t>, de l’</a:t>
            </a:r>
            <a:r>
              <a:rPr lang="fr-BE" dirty="0" err="1">
                <a:latin typeface="Verdana" panose="020B0604030504040204" pitchFamily="34" charset="0"/>
                <a:ea typeface="Verdana" panose="020B0604030504040204" pitchFamily="34" charset="0"/>
              </a:rPr>
              <a:t>ADN-e</a:t>
            </a:r>
            <a:r>
              <a:rPr lang="fr-BE" dirty="0">
                <a:latin typeface="Verdana" panose="020B0604030504040204" pitchFamily="34" charset="0"/>
                <a:ea typeface="Verdana" panose="020B0604030504040204" pitchFamily="34" charset="0"/>
              </a:rPr>
              <a:t>, de la modélisation des pressions et des réponses, etc.</a:t>
            </a:r>
          </a:p>
        </p:txBody>
      </p:sp>
    </p:spTree>
    <p:extLst>
      <p:ext uri="{BB962C8B-B14F-4D97-AF65-F5344CB8AC3E}">
        <p14:creationId xmlns:p14="http://schemas.microsoft.com/office/powerpoint/2010/main" val="27247329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-1" y="1767682"/>
            <a:ext cx="12169963" cy="2541559"/>
          </a:xfrm>
        </p:spPr>
        <p:txBody>
          <a:bodyPr>
            <a:normAutofit/>
          </a:bodyPr>
          <a:lstStyle/>
          <a:p>
            <a:r>
              <a:rPr lang="fr-BE" sz="3600" b="1" dirty="0">
                <a:solidFill>
                  <a:srgbClr val="69BE28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Merci pour votre attention !</a:t>
            </a:r>
            <a:endParaRPr lang="fr-BE" sz="3600" b="1" dirty="0">
              <a:solidFill>
                <a:schemeClr val="bg1">
                  <a:lumMod val="50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4885899"/>
            <a:ext cx="12192000" cy="914400"/>
          </a:xfrm>
          <a:prstGeom prst="rect">
            <a:avLst/>
          </a:prstGeom>
          <a:solidFill>
            <a:srgbClr val="69BE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accent6"/>
              </a:solidFill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9" y="16262"/>
            <a:ext cx="2246376" cy="123444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648" y="0"/>
            <a:ext cx="1488316" cy="1649104"/>
          </a:xfrm>
          <a:prstGeom prst="rect">
            <a:avLst/>
          </a:prstGeom>
        </p:spPr>
      </p:pic>
      <p:sp>
        <p:nvSpPr>
          <p:cNvPr id="7" name="Titre 1"/>
          <p:cNvSpPr txBox="1">
            <a:spLocks/>
          </p:cNvSpPr>
          <p:nvPr/>
        </p:nvSpPr>
        <p:spPr>
          <a:xfrm>
            <a:off x="17719" y="4885899"/>
            <a:ext cx="12152244" cy="7581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endParaRPr lang="fr-BE" sz="3600" b="1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>
          <a:xfrm>
            <a:off x="50775" y="4885899"/>
            <a:ext cx="12152244" cy="7581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Microsoft Sans Serif" panose="020B0604020202020204" pitchFamily="34" charset="0"/>
                <a:ea typeface="Microsoft Sans Serif" panose="020B0604020202020204" pitchFamily="34" charset="0"/>
                <a:cs typeface="Microsoft Sans Serif" panose="020B0604020202020204" pitchFamily="34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fr-FR" sz="3600" dirty="0">
                <a:solidFill>
                  <a:schemeClr val="bg1"/>
                </a:solidFill>
                <a:latin typeface="Calibri" panose="020F050202020403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https://ilee.unamur.be/</a:t>
            </a:r>
            <a:endParaRPr lang="fr-BE" sz="36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49823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822</Words>
  <Application>Microsoft Office PowerPoint</Application>
  <PresentationFormat>Grand écran</PresentationFormat>
  <Paragraphs>110</Paragraphs>
  <Slides>11</Slides>
  <Notes>9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11</vt:i4>
      </vt:variant>
    </vt:vector>
  </HeadingPairs>
  <TitlesOfParts>
    <vt:vector size="16" baseType="lpstr">
      <vt:lpstr>Arial</vt:lpstr>
      <vt:lpstr>Calibri</vt:lpstr>
      <vt:lpstr>Calibri Light</vt:lpstr>
      <vt:lpstr>Verdana</vt:lpstr>
      <vt:lpstr>Office</vt:lpstr>
      <vt:lpstr>ILEE Institute of Life, Earth and Environment  Rencontre avec l’ISSeP, le 13 Janvier 2023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Activités au sein de ILEE</vt:lpstr>
      <vt:lpstr>Présentation PowerPoint</vt:lpstr>
      <vt:lpstr>Merci pour votre attention !</vt:lpstr>
      <vt:lpstr>Projects</vt:lpstr>
      <vt:lpstr>Projects funded by ILEE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ILEE Institute of Life, Earth and Environment</dc:title>
  <dc:creator>Carolin Mayer</dc:creator>
  <cp:lastModifiedBy>Nathalie Malengreau</cp:lastModifiedBy>
  <cp:revision>42</cp:revision>
  <dcterms:created xsi:type="dcterms:W3CDTF">2021-06-21T12:56:09Z</dcterms:created>
  <dcterms:modified xsi:type="dcterms:W3CDTF">2023-01-12T13:09:17Z</dcterms:modified>
</cp:coreProperties>
</file>