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02">
          <p15:clr>
            <a:srgbClr val="A4A3A4"/>
          </p15:clr>
        </p15:guide>
      </p15:notesGuideLst>
    </p:ext>
    <p:ext uri="GoogleSlidesCustomDataVersion2">
      <go:slidesCustomData xmlns:go="http://customooxmlschemas.google.com/" r:id="rId20" roundtripDataSignature="AMtx7mjtdNeZ+LPy+3i9Z3Y7tQetGYB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 orient="horz"/>
        <p:guide pos="96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0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60363" y="1243013"/>
            <a:ext cx="5948362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751" y="4776790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500" lIns="91000" spcFirstLastPara="1" rIns="91000" wrap="square" tIns="45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nl-BE" sz="1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66751" y="4776790"/>
            <a:ext cx="5335588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500" lIns="91000" spcFirstLastPara="1" rIns="91000" wrap="square" tIns="45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60363" y="1243013"/>
            <a:ext cx="5948362" cy="3346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3260a550f_0_0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293260a550f_0_0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4" name="Google Shape;164;g293260a550f_0_0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d2a29297b_0_5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8d2a29297b_0_5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1" name="Google Shape;181;g28d2a29297b_0_5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d2a29297b_0_15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28d2a29297b_0_15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0" name="Google Shape;190;g28d2a29297b_0_15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484188" y="1281113"/>
            <a:ext cx="6135687" cy="3451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710238" y="4924991"/>
            <a:ext cx="5683589" cy="4029684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nl-BE"/>
              <a:t>niet nieuw - zou bekend moeten zijn</a:t>
            </a:r>
            <a:endParaRPr/>
          </a:p>
        </p:txBody>
      </p:sp>
      <p:sp>
        <p:nvSpPr>
          <p:cNvPr id="111" name="Google Shape;111;p5:notes"/>
          <p:cNvSpPr txBox="1"/>
          <p:nvPr>
            <p:ph idx="12" type="sldNum"/>
          </p:nvPr>
        </p:nvSpPr>
        <p:spPr>
          <a:xfrm>
            <a:off x="4024677" y="9722309"/>
            <a:ext cx="3077694" cy="512304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484188" y="1281113"/>
            <a:ext cx="6135600" cy="345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710238" y="4924991"/>
            <a:ext cx="56835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25" lIns="95050" spcFirstLastPara="1" rIns="95050" wrap="square" tIns="475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 txBox="1"/>
          <p:nvPr>
            <p:ph idx="12" type="sldNum"/>
          </p:nvPr>
        </p:nvSpPr>
        <p:spPr>
          <a:xfrm>
            <a:off x="4024677" y="9722309"/>
            <a:ext cx="30777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25" lIns="95050" spcFirstLastPara="1" rIns="95050" wrap="square" tIns="4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159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Aangepaste indeling">
  <p:cSld name="6_Aangepaste indeling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/>
          <p:nvPr/>
        </p:nvSpPr>
        <p:spPr>
          <a:xfrm>
            <a:off x="0" y="-1"/>
            <a:ext cx="9144000" cy="1203325"/>
          </a:xfrm>
          <a:custGeom>
            <a:rect b="b" l="l" r="r" t="t"/>
            <a:pathLst>
              <a:path extrusionOk="0" h="1125" w="6062">
                <a:moveTo>
                  <a:pt x="6062" y="1125"/>
                </a:moveTo>
                <a:lnTo>
                  <a:pt x="0" y="1125"/>
                </a:lnTo>
                <a:lnTo>
                  <a:pt x="0" y="0"/>
                </a:lnTo>
                <a:lnTo>
                  <a:pt x="6062" y="0"/>
                </a:lnTo>
                <a:close/>
              </a:path>
            </a:pathLst>
          </a:custGeom>
          <a:solidFill>
            <a:srgbClr val="61B0C8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der-1.png" id="54" name="Google Shape;5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2702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Aangepaste indeling">
  <p:cSld name="8_Aangepaste indeling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/>
          <p:nvPr/>
        </p:nvSpPr>
        <p:spPr>
          <a:xfrm>
            <a:off x="0" y="-1"/>
            <a:ext cx="9144000" cy="1203325"/>
          </a:xfrm>
          <a:custGeom>
            <a:rect b="b" l="l" r="r" t="t"/>
            <a:pathLst>
              <a:path extrusionOk="0" h="1125" w="6062">
                <a:moveTo>
                  <a:pt x="6062" y="1125"/>
                </a:moveTo>
                <a:lnTo>
                  <a:pt x="0" y="1125"/>
                </a:lnTo>
                <a:lnTo>
                  <a:pt x="0" y="0"/>
                </a:lnTo>
                <a:lnTo>
                  <a:pt x="6062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eader-1.png" id="57" name="Google Shape;5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2702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Aangepaste indeling">
  <p:cSld name="4_Aangepaste indeling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24"/>
          <p:cNvSpPr/>
          <p:nvPr/>
        </p:nvSpPr>
        <p:spPr>
          <a:xfrm>
            <a:off x="-23530" y="0"/>
            <a:ext cx="916753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Aangepaste indeling">
  <p:cSld name="15_Aangepaste indeling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/>
          <p:nvPr/>
        </p:nvSpPr>
        <p:spPr>
          <a:xfrm>
            <a:off x="0" y="1203324"/>
            <a:ext cx="9144000" cy="3940176"/>
          </a:xfrm>
          <a:prstGeom prst="rect">
            <a:avLst/>
          </a:prstGeom>
          <a:solidFill>
            <a:srgbClr val="73C9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2.png"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/>
          <p:nvPr/>
        </p:nvSpPr>
        <p:spPr>
          <a:xfrm>
            <a:off x="0" y="1203324"/>
            <a:ext cx="9144000" cy="3940176"/>
          </a:xfrm>
          <a:prstGeom prst="rect">
            <a:avLst/>
          </a:prstGeom>
          <a:solidFill>
            <a:srgbClr val="4FAE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angepaste indeling">
  <p:cSld name="2_Aangepaste indeling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angepaste indeling">
  <p:cSld name="Aangepaste indeling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17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D22E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1.png" id="32" name="Google Shape;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angepaste indeling">
  <p:cSld name="1_Aangepaste indeling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rgbClr val="D22E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2.png" id="37" name="Google Shape;3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Aangepaste indeling">
  <p:cSld name="7_Aangepaste indeling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40;p19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9"/>
          <p:cNvSpPr/>
          <p:nvPr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2.png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Aangepaste indeling">
  <p:cSld name="5_Aangepaste indel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2.png" id="46" name="Google Shape;4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angepaste indeling">
  <p:cSld name="3_Aangepaste indeling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/>
          <p:nvPr/>
        </p:nvSpPr>
        <p:spPr>
          <a:xfrm>
            <a:off x="3200400" y="114300"/>
            <a:ext cx="990600" cy="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Google Shape;49;p21"/>
          <p:cNvSpPr/>
          <p:nvPr/>
        </p:nvSpPr>
        <p:spPr>
          <a:xfrm>
            <a:off x="2971800" y="342900"/>
            <a:ext cx="838200" cy="628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" name="Google Shape;50;p21"/>
          <p:cNvSpPr/>
          <p:nvPr/>
        </p:nvSpPr>
        <p:spPr>
          <a:xfrm flipH="1" rot="10800000">
            <a:off x="0" y="0"/>
            <a:ext cx="9144000" cy="1203325"/>
          </a:xfrm>
          <a:prstGeom prst="rect">
            <a:avLst/>
          </a:prstGeom>
          <a:solidFill>
            <a:srgbClr val="D22E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eader-1.png" id="51" name="Google Shape;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0" y="123478"/>
            <a:ext cx="8933688" cy="100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ondationfyssen.fr/en/study-grants/aim-award/" TargetMode="External"/><Relationship Id="rId4" Type="http://schemas.openxmlformats.org/officeDocument/2006/relationships/hyperlink" Target="https://www.ares-ac.be/en/actualites/929-scholarships-in-belgium-call-2024-202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4937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26075" y="900"/>
            <a:ext cx="9144000" cy="51411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773818" y="1728331"/>
            <a:ext cx="770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nl-BE" sz="4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Funding possibilities</a:t>
            </a:r>
            <a:endParaRPr b="1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UHasselt-standaard-wit.pn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732700"/>
            <a:ext cx="2616974" cy="1881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773830" y="523447"/>
            <a:ext cx="8031600" cy="37683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3326600" y="2677075"/>
            <a:ext cx="26169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2500">
                <a:solidFill>
                  <a:srgbClr val="93C47D"/>
                </a:solidFill>
                <a:latin typeface="Calibri"/>
                <a:ea typeface="Calibri"/>
                <a:cs typeface="Calibri"/>
                <a:sym typeface="Calibri"/>
              </a:rPr>
              <a:t>CMK - ILEE</a:t>
            </a:r>
            <a:endParaRPr b="1" sz="2500">
              <a:solidFill>
                <a:srgbClr val="93C4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3260a550f_0_0"/>
          <p:cNvSpPr/>
          <p:nvPr/>
        </p:nvSpPr>
        <p:spPr>
          <a:xfrm>
            <a:off x="107554" y="4980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93260a550f_0_0"/>
          <p:cNvSpPr txBox="1"/>
          <p:nvPr/>
        </p:nvSpPr>
        <p:spPr>
          <a:xfrm>
            <a:off x="2849200" y="175500"/>
            <a:ext cx="35706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nl-B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FYSSEN &amp; ARES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93260a550f_0_0"/>
          <p:cNvSpPr txBox="1"/>
          <p:nvPr/>
        </p:nvSpPr>
        <p:spPr>
          <a:xfrm>
            <a:off x="414950" y="1100100"/>
            <a:ext cx="83763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100">
                <a:solidFill>
                  <a:srgbClr val="222222"/>
                </a:solidFill>
                <a:highlight>
                  <a:srgbClr val="FFFFFF"/>
                </a:highlight>
              </a:rPr>
              <a:t>The Fyssen foundation (PostDocs), this is for “french or foreign researchers, holders of a foreign Phd and who wish to achieve their project in a Laboratory in France; </a:t>
            </a:r>
            <a:r>
              <a:rPr b="1" lang="nl-BE" sz="1100">
                <a:solidFill>
                  <a:srgbClr val="222222"/>
                </a:solidFill>
                <a:highlight>
                  <a:srgbClr val="FFFFFF"/>
                </a:highlight>
              </a:rPr>
              <a:t>or either french or foreign researchers holders of a french Phd who wish to achieve their project in a Laboratory abroad</a:t>
            </a:r>
            <a:r>
              <a:rPr lang="nl-BE" sz="1100">
                <a:solidFill>
                  <a:srgbClr val="222222"/>
                </a:solidFill>
                <a:highlight>
                  <a:srgbClr val="FFFFFF"/>
                </a:highlight>
              </a:rPr>
              <a:t> (excluded co-tutorship country)”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100" u="sng">
                <a:solidFill>
                  <a:srgbClr val="1155CC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https://www.fondationfyssen.fr/en/study-grants/aim-award/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100">
                <a:solidFill>
                  <a:srgbClr val="222222"/>
                </a:solidFill>
                <a:highlight>
                  <a:srgbClr val="FFFFFF"/>
                </a:highlight>
              </a:rPr>
              <a:t>The ARES (cooperation au developpement). Masters &amp; bachelors: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100" u="sng">
                <a:solidFill>
                  <a:srgbClr val="1155CC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https://www.ares-ac.be/en/actualites/929-scholarships-in-belgium-call-2024-2025</a:t>
            </a:r>
            <a:endParaRPr sz="1100" u="sng">
              <a:solidFill>
                <a:srgbClr val="1155C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/>
          <p:nvPr/>
        </p:nvSpPr>
        <p:spPr>
          <a:xfrm>
            <a:off x="107554" y="4795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2816850" y="175500"/>
            <a:ext cx="35103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Francqui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414950" y="1725300"/>
            <a:ext cx="8376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Belgian cooperation to attract an international Francqui Professor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Yearly call - deadline May 15th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of Excellence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fields (yearly 3 mandates):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Exact Sciences;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 Sciences;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Biological and Medical Sciences.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Funding: travel and accommodation costs, closing colloquium, …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8677" y="561450"/>
            <a:ext cx="2433350" cy="10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d2a29297b_0_5"/>
          <p:cNvSpPr/>
          <p:nvPr/>
        </p:nvSpPr>
        <p:spPr>
          <a:xfrm>
            <a:off x="107554" y="4795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8d2a29297b_0_5"/>
          <p:cNvSpPr txBox="1"/>
          <p:nvPr/>
        </p:nvSpPr>
        <p:spPr>
          <a:xfrm>
            <a:off x="2816850" y="175500"/>
            <a:ext cx="35103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nl-B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ETF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8d2a29297b_0_5"/>
          <p:cNvSpPr txBox="1"/>
          <p:nvPr/>
        </p:nvSpPr>
        <p:spPr>
          <a:xfrm>
            <a:off x="414950" y="1725300"/>
            <a:ext cx="83763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FOD Economie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Yearly call -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Open Nov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3 lines</a:t>
            </a: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nl-BE" sz="2100">
                <a:solidFill>
                  <a:srgbClr val="202124"/>
                </a:solidFill>
                <a:highlight>
                  <a:srgbClr val="F8F9FA"/>
                </a:highlight>
              </a:rPr>
              <a:t>Thematic axis 1: renewable energy sources in the Belgian exclusive economic zone of the North Sea and biofuels;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nl-BE" sz="2100">
                <a:solidFill>
                  <a:srgbClr val="202124"/>
                </a:solidFill>
                <a:highlight>
                  <a:srgbClr val="F8F9FA"/>
                </a:highlight>
              </a:rPr>
              <a:t>Thematic axis 2: nuclear energy applications;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nl-BE" sz="2100">
                <a:solidFill>
                  <a:srgbClr val="202124"/>
                </a:solidFill>
                <a:highlight>
                  <a:srgbClr val="F8F9FA"/>
                </a:highlight>
              </a:rPr>
              <a:t>Thematic axis 3: security of supply and grid balance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Funding: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(50-100%)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28d2a29297b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650" y="1038850"/>
            <a:ext cx="28575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d2a29297b_0_15"/>
          <p:cNvSpPr/>
          <p:nvPr/>
        </p:nvSpPr>
        <p:spPr>
          <a:xfrm>
            <a:off x="107554" y="4795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8d2a29297b_0_15"/>
          <p:cNvSpPr txBox="1"/>
          <p:nvPr/>
        </p:nvSpPr>
        <p:spPr>
          <a:xfrm>
            <a:off x="2816850" y="175500"/>
            <a:ext cx="35103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nl-BE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ERA MIN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8d2a29297b_0_15"/>
          <p:cNvSpPr txBox="1"/>
          <p:nvPr/>
        </p:nvSpPr>
        <p:spPr>
          <a:xfrm>
            <a:off x="414950" y="1725300"/>
            <a:ext cx="8376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2 y</a:t>
            </a: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early call -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next early 2025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ERA-MIN3</a:t>
            </a:r>
            <a:r>
              <a:rPr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is a global, innovative and flexible pan-European network of </a:t>
            </a:r>
            <a:r>
              <a:rPr b="1"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24 European and non-European research funding organisations</a:t>
            </a:r>
            <a:r>
              <a:rPr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aiming to continue strengthening the </a:t>
            </a:r>
            <a:r>
              <a:rPr b="1"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mineral raw materials</a:t>
            </a:r>
            <a:r>
              <a:rPr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community through the coordination of research and innovation programmes on </a:t>
            </a:r>
            <a:r>
              <a:rPr lang="nl-BE" sz="22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non-fuel and non-food raw materials (metallic, construction, and industrial minerals)</a:t>
            </a:r>
            <a:r>
              <a:rPr lang="nl-BE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Funding: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100%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8d2a29297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375" y="615035"/>
            <a:ext cx="2513275" cy="133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107554" y="4540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1469875" y="175500"/>
            <a:ext cx="62262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Horizon Europe (2021- 2027)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4324" t="0"/>
          <a:stretch/>
        </p:blipFill>
        <p:spPr>
          <a:xfrm>
            <a:off x="6793675" y="975649"/>
            <a:ext cx="2112575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 b="0" l="20979" r="19988" t="0"/>
          <a:stretch/>
        </p:blipFill>
        <p:spPr>
          <a:xfrm>
            <a:off x="6793675" y="2258467"/>
            <a:ext cx="2112575" cy="259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850" y="1196600"/>
            <a:ext cx="6643599" cy="36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2"/>
          <p:cNvCxnSpPr/>
          <p:nvPr/>
        </p:nvCxnSpPr>
        <p:spPr>
          <a:xfrm rot="10800000">
            <a:off x="7308300" y="2571750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2"/>
          <p:cNvCxnSpPr/>
          <p:nvPr/>
        </p:nvCxnSpPr>
        <p:spPr>
          <a:xfrm rot="10800000">
            <a:off x="-4" y="2599765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"/>
          <p:cNvSpPr txBox="1"/>
          <p:nvPr/>
        </p:nvSpPr>
        <p:spPr>
          <a:xfrm>
            <a:off x="1835700" y="2138075"/>
            <a:ext cx="5472600" cy="9234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nl-BE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Mobility funding</a:t>
            </a:r>
            <a:endParaRPr b="1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07554" y="479475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524000" y="175500"/>
            <a:ext cx="58962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Erasmus Belgica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83950" y="1087200"/>
            <a:ext cx="8376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mobility in another Belgian community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&amp; internship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min. 2 (internship) or 3 (study) months - max. 12 months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lump sum of 100€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scholarship of 100€/month for students who can prove specific accommodation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cfr. faculty of Law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2450" y="3224138"/>
            <a:ext cx="37719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4"/>
          <p:cNvCxnSpPr/>
          <p:nvPr/>
        </p:nvCxnSpPr>
        <p:spPr>
          <a:xfrm rot="10800000">
            <a:off x="7308300" y="2571750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4"/>
          <p:cNvCxnSpPr/>
          <p:nvPr/>
        </p:nvCxnSpPr>
        <p:spPr>
          <a:xfrm rot="10800000">
            <a:off x="-4" y="2599765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"/>
          <p:cNvSpPr txBox="1"/>
          <p:nvPr/>
        </p:nvSpPr>
        <p:spPr>
          <a:xfrm>
            <a:off x="1835700" y="2138075"/>
            <a:ext cx="5472600" cy="9234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nl-BE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PhD funding</a:t>
            </a:r>
            <a:endParaRPr b="1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107554" y="487975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524000" y="175500"/>
            <a:ext cx="58962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Joint PhD call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14950" y="1100100"/>
            <a:ext cx="8376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PhD fellowships in the framework of the cooperation between University of Namur and Hasselt University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positions per year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x 2 years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Appointment 50/50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Funding provided by: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BOF UHasselt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Fonds spécial de recherche UNamur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Deadline: 01.03.202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date PhD: 01.10.202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6"/>
          <p:cNvCxnSpPr/>
          <p:nvPr/>
        </p:nvCxnSpPr>
        <p:spPr>
          <a:xfrm rot="10800000">
            <a:off x="7308300" y="2571750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6"/>
          <p:cNvCxnSpPr/>
          <p:nvPr/>
        </p:nvCxnSpPr>
        <p:spPr>
          <a:xfrm rot="10800000">
            <a:off x="-4" y="2599765"/>
            <a:ext cx="1835700" cy="0"/>
          </a:xfrm>
          <a:prstGeom prst="straightConnector1">
            <a:avLst/>
          </a:prstGeom>
          <a:noFill/>
          <a:ln cap="flat" cmpd="sng" w="4445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6"/>
          <p:cNvSpPr txBox="1"/>
          <p:nvPr/>
        </p:nvSpPr>
        <p:spPr>
          <a:xfrm>
            <a:off x="1835700" y="2138075"/>
            <a:ext cx="5472600" cy="9234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nl-BE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funding</a:t>
            </a:r>
            <a:endParaRPr b="1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107554" y="4636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2818950" y="175500"/>
            <a:ext cx="35061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414950" y="1100100"/>
            <a:ext cx="83763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collaborative research projects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BILATERAL collaboration within Belgium: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lphaLcPeriod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FWO as lead organization ‘Junior and Senior Research Projects’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opening: mid-January 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deadline submission: April 1st 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start: January 1st 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lphaLcPeriod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FRS-FNRS as lead organization ‘Projets de Recherche’ call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opening: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mid-january </a:t>
            </a: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deadline submission: July 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start: January 1st 202</a:t>
            </a:r>
            <a:r>
              <a:rPr lang="nl-BE" sz="2200"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225" y="4215312"/>
            <a:ext cx="1784088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474" y="4285325"/>
            <a:ext cx="944500" cy="5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5740" y="506475"/>
            <a:ext cx="2303960" cy="7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80550" y="455375"/>
            <a:ext cx="8982900" cy="4508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2823300" y="175500"/>
            <a:ext cx="34974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414950" y="1100100"/>
            <a:ext cx="8376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TRILATERAL collaborations with foreign organizations: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lphaLcPeriod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FWO, FRS-FNRS as Lead organizations or Partner agencies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lphaLcPeriod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FWO = Lead, FRS-FNRS = partner: trilaterals with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Luxembourg (FNR), Slovenia (ARRS), Poland (NCN), Germany (DFG), Austria (FWF) or Switzerland (SNSF)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AutoNum type="alphaLcPeriod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FRS-FNRS = Lead, FWO = partner: trilaterals with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■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Luxembourg (FNR), Germany (DFG) or Switzerland (SNSF)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22671" l="0" r="0" t="0"/>
          <a:stretch/>
        </p:blipFill>
        <p:spPr>
          <a:xfrm>
            <a:off x="195425" y="3517550"/>
            <a:ext cx="1800224" cy="56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870" y="4174575"/>
            <a:ext cx="1039550" cy="6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9618" y="515999"/>
            <a:ext cx="2304032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6">
            <a:alphaModFix/>
          </a:blip>
          <a:srcRect b="18061" l="13407" r="11522" t="15483"/>
          <a:stretch/>
        </p:blipFill>
        <p:spPr>
          <a:xfrm>
            <a:off x="6914825" y="4105750"/>
            <a:ext cx="1800225" cy="7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7">
            <a:alphaModFix/>
          </a:blip>
          <a:srcRect b="23677" l="0" r="0" t="22471"/>
          <a:stretch/>
        </p:blipFill>
        <p:spPr>
          <a:xfrm>
            <a:off x="2111563" y="3550875"/>
            <a:ext cx="2179021" cy="65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8">
            <a:alphaModFix/>
          </a:blip>
          <a:srcRect b="21896" l="0" r="0" t="21901"/>
          <a:stretch/>
        </p:blipFill>
        <p:spPr>
          <a:xfrm>
            <a:off x="4488650" y="3517538"/>
            <a:ext cx="1608525" cy="9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9">
            <a:alphaModFix/>
          </a:blip>
          <a:srcRect b="27512" l="0" r="0" t="27363"/>
          <a:stretch/>
        </p:blipFill>
        <p:spPr>
          <a:xfrm>
            <a:off x="2137775" y="4174587"/>
            <a:ext cx="1608527" cy="72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10">
            <a:alphaModFix/>
          </a:blip>
          <a:srcRect b="35240" l="0" r="0" t="32423"/>
          <a:stretch/>
        </p:blipFill>
        <p:spPr>
          <a:xfrm>
            <a:off x="4727000" y="4483449"/>
            <a:ext cx="1952625" cy="3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10675" y="3660438"/>
            <a:ext cx="1608525" cy="44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/>
          <p:nvPr/>
        </p:nvSpPr>
        <p:spPr>
          <a:xfrm>
            <a:off x="107554" y="498000"/>
            <a:ext cx="8928900" cy="4511700"/>
          </a:xfrm>
          <a:prstGeom prst="rect">
            <a:avLst/>
          </a:prstGeom>
          <a:noFill/>
          <a:ln cap="flat" cmpd="sng" w="38100">
            <a:solidFill>
              <a:srgbClr val="F049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2849200" y="175500"/>
            <a:ext cx="3570600" cy="738900"/>
          </a:xfrm>
          <a:prstGeom prst="rect">
            <a:avLst/>
          </a:prstGeom>
          <a:solidFill>
            <a:srgbClr val="F0493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nl-BE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FWO EOS</a:t>
            </a:r>
            <a:endParaRPr b="1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414950" y="1100100"/>
            <a:ext cx="83763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Joint </a:t>
            </a:r>
            <a:r>
              <a:rPr b="1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fundamental research projects</a:t>
            </a: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framework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nl-BE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</a:t>
            </a: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cooperation between University of Namur and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Hasselt University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Duration: 4 years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call: deadline and evaluation 2025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Start: January 1st 2026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 consortium: 1FL, 1FR + optional 4 more (federal/foreign)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Yearly budget: max. € 1.000.000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1 PhD per community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nl-BE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Two-step submission procedure (pre-proposal &amp; full proposal)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2400" y="546500"/>
            <a:ext cx="1771326" cy="18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Grijswaarden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BOS Elke</dc:creator>
</cp:coreProperties>
</file>